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1916" r:id="rId5"/>
    <p:sldId id="1917" r:id="rId6"/>
    <p:sldId id="1899" r:id="rId7"/>
    <p:sldId id="1900" r:id="rId8"/>
    <p:sldId id="1918" r:id="rId9"/>
    <p:sldId id="1919" r:id="rId10"/>
    <p:sldId id="1920" r:id="rId11"/>
    <p:sldId id="1904" r:id="rId12"/>
    <p:sldId id="1906" r:id="rId13"/>
    <p:sldId id="1929" r:id="rId14"/>
    <p:sldId id="1907" r:id="rId15"/>
    <p:sldId id="1913" r:id="rId16"/>
    <p:sldId id="1933" r:id="rId17"/>
    <p:sldId id="1934" r:id="rId18"/>
    <p:sldId id="1935" r:id="rId19"/>
    <p:sldId id="1937" r:id="rId20"/>
    <p:sldId id="1938" r:id="rId21"/>
    <p:sldId id="1939" r:id="rId22"/>
    <p:sldId id="1936" r:id="rId23"/>
    <p:sldId id="1910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清伟" initials="李清伟" lastIdx="1" clrIdx="0"/>
  <p:cmAuthor id="937093144" name="唱首rap给党听" initials="唱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AAC"/>
    <a:srgbClr val="FF8ABA"/>
    <a:srgbClr val="0033CC"/>
    <a:srgbClr val="0000FF"/>
    <a:srgbClr val="4472C4"/>
    <a:srgbClr val="FF9933"/>
    <a:srgbClr val="CC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71416" autoAdjust="0"/>
  </p:normalViewPr>
  <p:slideViewPr>
    <p:cSldViewPr snapToGrid="0">
      <p:cViewPr varScale="1">
        <p:scale>
          <a:sx n="74" d="100"/>
          <a:sy n="74" d="100"/>
        </p:scale>
        <p:origin x="136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B2568-D8A3-4FF4-BAA2-A310E3EDA6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6460B-A568-42EF-A9F3-45FAAC6AA7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我今天要讲的是</a:t>
            </a:r>
            <a:r>
              <a:rPr lang="en-US" altLang="zh-CN" dirty="0"/>
              <a:t>SIGMOD2024</a:t>
            </a:r>
            <a:r>
              <a:rPr lang="zh-CN" altLang="en-US" dirty="0"/>
              <a:t>年的一篇文章，在正则路径查询上选择合适的物化视图并基于视图优化查询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6460B-A568-42EF-A9F3-45FAAC6AA7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在选择之前，先获取</a:t>
            </a:r>
            <a:r>
              <a:rPr lang="en-US" altLang="zh-CN"/>
              <a:t>AODC</a:t>
            </a:r>
            <a:r>
              <a:rPr lang="zh-CN" altLang="en-US"/>
              <a:t>中每个节点的使用次数，自顶向下遍历，遍历最优的情况会使用的节点，比如对于或节点，只遍历</a:t>
            </a:r>
            <a:r>
              <a:rPr lang="en-US" altLang="zh-CN"/>
              <a:t>cost</a:t>
            </a:r>
            <a:r>
              <a:rPr lang="zh-CN" altLang="en-US"/>
              <a:t>更小的节点，对于这里的</a:t>
            </a:r>
            <a:r>
              <a:rPr lang="en-US" altLang="zh-CN"/>
              <a:t>b/c|d</a:t>
            </a:r>
            <a:r>
              <a:rPr lang="zh-CN" altLang="en-US"/>
              <a:t>，会遍历到</a:t>
            </a:r>
            <a:r>
              <a:rPr lang="en-US" altLang="zh-CN"/>
              <a:t>b/c</a:t>
            </a:r>
            <a:r>
              <a:rPr lang="zh-CN" altLang="en-US"/>
              <a:t>，</a:t>
            </a:r>
            <a:r>
              <a:rPr lang="en-US" altLang="zh-CN"/>
              <a:t>b</a:t>
            </a:r>
            <a:r>
              <a:rPr lang="zh-CN" altLang="en-US"/>
              <a:t>，</a:t>
            </a:r>
            <a:r>
              <a:rPr lang="en-US" altLang="zh-CN"/>
              <a:t>c</a:t>
            </a:r>
            <a:r>
              <a:rPr lang="zh-CN" altLang="en-US"/>
              <a:t>，</a:t>
            </a:r>
            <a:r>
              <a:rPr lang="en-US" altLang="zh-CN"/>
              <a:t>d</a:t>
            </a:r>
            <a:r>
              <a:rPr lang="zh-CN" altLang="en-US"/>
              <a:t>这些节点</a:t>
            </a:r>
            <a:endParaRPr lang="en-US" altLang="zh-CN"/>
          </a:p>
          <a:p>
            <a:r>
              <a:rPr lang="zh-CN" altLang="en-US"/>
              <a:t>然后是视图选择算法，候选视图为重复出现的子查询，先将其根据查询负载中的出现次数降序排序，</a:t>
            </a:r>
            <a:endParaRPr lang="zh-CN" altLang="en-US"/>
          </a:p>
          <a:p>
            <a:r>
              <a:rPr lang="zh-CN" altLang="en-US"/>
              <a:t>然后对每个视图，如果内存预算符合并且不冗余，</a:t>
            </a:r>
            <a:endParaRPr lang="zh-CN" altLang="en-US"/>
          </a:p>
          <a:p>
            <a:r>
              <a:rPr lang="zh-CN" altLang="en-US"/>
              <a:t>先获取该视图的优化，而且有优化的话，则更改每个</a:t>
            </a:r>
            <a:r>
              <a:rPr lang="en-US" altLang="zh-CN"/>
              <a:t>RPQ</a:t>
            </a:r>
            <a:r>
              <a:rPr lang="zh-CN" altLang="en-US"/>
              <a:t>节点的</a:t>
            </a:r>
            <a:r>
              <a:rPr lang="en-US" altLang="zh-CN"/>
              <a:t>use Count</a:t>
            </a:r>
            <a:r>
              <a:rPr lang="zh-CN" altLang="en-US"/>
              <a:t>，更新后如果有已经加入视图集合的视图</a:t>
            </a:r>
            <a:r>
              <a:rPr lang="en-US" altLang="zh-CN"/>
              <a:t>use Count</a:t>
            </a:r>
            <a:r>
              <a:rPr lang="zh-CN" altLang="en-US"/>
              <a:t>为</a:t>
            </a:r>
            <a:r>
              <a:rPr lang="en-US" altLang="zh-CN"/>
              <a:t>0</a:t>
            </a:r>
            <a:r>
              <a:rPr lang="zh-CN" altLang="en-US"/>
              <a:t>，则表示它变成了冗余的视图，那么就把这个视图去掉</a:t>
            </a:r>
            <a:endParaRPr lang="zh-CN" altLang="en-US"/>
          </a:p>
          <a:p>
            <a:r>
              <a:rPr lang="zh-CN" altLang="en-US"/>
              <a:t>比如这里将</a:t>
            </a:r>
            <a:r>
              <a:rPr lang="en-US" altLang="zh-CN"/>
              <a:t>a/b/c</a:t>
            </a:r>
            <a:r>
              <a:rPr lang="zh-CN" altLang="en-US"/>
              <a:t>物化的话，</a:t>
            </a:r>
            <a:r>
              <a:rPr lang="en-US" altLang="zh-CN"/>
              <a:t>(a/b/c)+/(b/c|d*)</a:t>
            </a:r>
            <a:r>
              <a:rPr lang="zh-CN" altLang="en-US"/>
              <a:t>的</a:t>
            </a:r>
            <a:r>
              <a:rPr lang="en-US" altLang="zh-CN"/>
              <a:t>(a/b/c)+</a:t>
            </a:r>
            <a:r>
              <a:rPr lang="zh-CN" altLang="en-US"/>
              <a:t>就不用经过</a:t>
            </a:r>
            <a:r>
              <a:rPr lang="en-US" altLang="zh-CN"/>
              <a:t>(b/c)</a:t>
            </a:r>
            <a:endParaRPr lang="en-US" altLang="zh-CN"/>
          </a:p>
          <a:p>
            <a:r>
              <a:rPr lang="zh-CN" altLang="en-US"/>
              <a:t>表</a:t>
            </a:r>
            <a:r>
              <a:rPr lang="en-US" altLang="zh-CN"/>
              <a:t>3</a:t>
            </a:r>
            <a:r>
              <a:rPr lang="zh-CN" altLang="en-US"/>
              <a:t>是视图选择的例子，这里的内存预算是</a:t>
            </a:r>
            <a:r>
              <a:rPr lang="en-US" altLang="zh-CN"/>
              <a:t>12</a:t>
            </a:r>
            <a:r>
              <a:rPr lang="zh-CN" altLang="en-US"/>
              <a:t>，先获得所有候选视图，这里有</a:t>
            </a:r>
            <a:r>
              <a:rPr lang="en-US" altLang="zh-CN"/>
              <a:t>4</a:t>
            </a:r>
            <a:r>
              <a:rPr lang="zh-CN" altLang="en-US"/>
              <a:t>个，以及他们的使用次数和在工作负载中出现的次数</a:t>
            </a:r>
            <a:endParaRPr lang="zh-CN" altLang="en-US"/>
          </a:p>
          <a:p>
            <a:r>
              <a:rPr lang="zh-CN" altLang="en-US"/>
              <a:t>首先是</a:t>
            </a:r>
            <a:r>
              <a:rPr lang="en-US" altLang="zh-CN"/>
              <a:t>b/c</a:t>
            </a:r>
            <a:r>
              <a:rPr lang="zh-CN" altLang="en-US"/>
              <a:t>，三个查询都会使用这个视图，所以将其加入视图集合，</a:t>
            </a:r>
            <a:endParaRPr lang="zh-CN" altLang="en-US"/>
          </a:p>
          <a:p>
            <a:r>
              <a:rPr lang="zh-CN" altLang="en-US"/>
              <a:t>然后是</a:t>
            </a:r>
            <a:r>
              <a:rPr lang="en-US" altLang="zh-CN"/>
              <a:t>d*</a:t>
            </a:r>
            <a:r>
              <a:rPr lang="zh-CN" altLang="en-US"/>
              <a:t>，从图</a:t>
            </a:r>
            <a:r>
              <a:rPr lang="en-US" altLang="zh-CN"/>
              <a:t>6</a:t>
            </a:r>
            <a:r>
              <a:rPr lang="zh-CN" altLang="en-US"/>
              <a:t>可以看到，总共</a:t>
            </a:r>
            <a:r>
              <a:rPr lang="en-US" altLang="zh-CN"/>
              <a:t>(v0,v5,v7,v11,v14)</a:t>
            </a:r>
            <a:r>
              <a:rPr lang="zh-CN" altLang="en-US"/>
              <a:t>任意两点都符合</a:t>
            </a:r>
            <a:r>
              <a:rPr lang="en-US" altLang="zh-CN"/>
              <a:t>d*</a:t>
            </a:r>
            <a:r>
              <a:rPr lang="zh-CN" altLang="en-US"/>
              <a:t>，共</a:t>
            </a:r>
            <a:r>
              <a:rPr lang="en-US" altLang="zh-CN"/>
              <a:t>10</a:t>
            </a:r>
            <a:r>
              <a:rPr lang="zh-CN" altLang="en-US"/>
              <a:t>个，还有</a:t>
            </a:r>
            <a:r>
              <a:rPr lang="en-US" altLang="zh-CN"/>
              <a:t>v12,v14</a:t>
            </a:r>
            <a:r>
              <a:rPr lang="zh-CN" altLang="en-US"/>
              <a:t>和</a:t>
            </a:r>
            <a:r>
              <a:rPr lang="en-US" altLang="zh-CN"/>
              <a:t>v12,v15</a:t>
            </a:r>
            <a:r>
              <a:rPr lang="zh-CN" altLang="en-US"/>
              <a:t>总共</a:t>
            </a:r>
            <a:r>
              <a:rPr lang="en-US" altLang="zh-CN"/>
              <a:t>12</a:t>
            </a:r>
            <a:r>
              <a:rPr lang="zh-CN" altLang="en-US"/>
              <a:t>个，加上</a:t>
            </a:r>
            <a:r>
              <a:rPr lang="en-US" altLang="zh-CN"/>
              <a:t>2</a:t>
            </a:r>
            <a:r>
              <a:rPr lang="zh-CN" altLang="en-US"/>
              <a:t>超出内存预算，所以不加入</a:t>
            </a:r>
            <a:endParaRPr lang="zh-CN" altLang="en-US"/>
          </a:p>
          <a:p>
            <a:r>
              <a:rPr lang="zh-CN" altLang="en-US"/>
              <a:t>然后</a:t>
            </a:r>
            <a:r>
              <a:rPr lang="en-US" altLang="zh-CN"/>
              <a:t>a/b/c</a:t>
            </a:r>
            <a:r>
              <a:rPr lang="zh-CN" altLang="en-US"/>
              <a:t>，这里</a:t>
            </a:r>
            <a:r>
              <a:rPr lang="en-US" altLang="zh-CN"/>
              <a:t>b/c</a:t>
            </a:r>
            <a:r>
              <a:rPr lang="zh-CN" altLang="en-US"/>
              <a:t>是两个结果</a:t>
            </a:r>
            <a:r>
              <a:rPr lang="en-US" altLang="zh-CN"/>
              <a:t>(v6,v12),(v6,v13)</a:t>
            </a:r>
            <a:r>
              <a:rPr lang="zh-CN" altLang="en-US"/>
              <a:t>和</a:t>
            </a:r>
            <a:r>
              <a:rPr lang="en-US" altLang="zh-CN"/>
              <a:t>4</a:t>
            </a:r>
            <a:r>
              <a:rPr lang="zh-CN" altLang="en-US"/>
              <a:t>条</a:t>
            </a:r>
            <a:r>
              <a:rPr lang="en-US" altLang="zh-CN"/>
              <a:t>a</a:t>
            </a:r>
            <a:r>
              <a:rPr lang="zh-CN" altLang="en-US"/>
              <a:t>标签的边连接，总共</a:t>
            </a:r>
            <a:r>
              <a:rPr lang="en-US" altLang="zh-CN"/>
              <a:t>8</a:t>
            </a:r>
            <a:r>
              <a:rPr lang="zh-CN" altLang="en-US"/>
              <a:t>条，预算为</a:t>
            </a:r>
            <a:r>
              <a:rPr lang="en-US" altLang="zh-CN"/>
              <a:t>10</a:t>
            </a:r>
            <a:r>
              <a:rPr lang="zh-CN" altLang="en-US"/>
              <a:t>，小于</a:t>
            </a:r>
            <a:r>
              <a:rPr lang="en-US" altLang="zh-CN"/>
              <a:t>12</a:t>
            </a:r>
            <a:r>
              <a:rPr lang="zh-CN" altLang="en-US"/>
              <a:t>，所以可以加入，选了</a:t>
            </a:r>
            <a:r>
              <a:rPr lang="en-US" altLang="zh-CN"/>
              <a:t>a/b/c</a:t>
            </a:r>
            <a:r>
              <a:rPr lang="zh-CN" altLang="en-US"/>
              <a:t>之后，</a:t>
            </a:r>
            <a:r>
              <a:rPr lang="en-US" altLang="zh-CN"/>
              <a:t>b/c</a:t>
            </a:r>
            <a:r>
              <a:rPr lang="zh-CN" altLang="en-US"/>
              <a:t>的使用次数会减</a:t>
            </a:r>
            <a:r>
              <a:rPr lang="en-US" altLang="zh-CN"/>
              <a:t>2</a:t>
            </a:r>
            <a:r>
              <a:rPr lang="zh-CN" altLang="en-US"/>
              <a:t>，但是还是大于</a:t>
            </a:r>
            <a:r>
              <a:rPr lang="en-US" altLang="zh-CN"/>
              <a:t>0</a:t>
            </a:r>
            <a:r>
              <a:rPr lang="zh-CN" altLang="en-US"/>
              <a:t>，所以不会去掉</a:t>
            </a:r>
            <a:endParaRPr lang="zh-CN" altLang="en-US"/>
          </a:p>
          <a:p>
            <a:r>
              <a:rPr lang="zh-CN" altLang="en-US"/>
              <a:t>最后</a:t>
            </a:r>
            <a:r>
              <a:rPr lang="en-US" altLang="zh-CN"/>
              <a:t>a/b</a:t>
            </a:r>
            <a:r>
              <a:rPr lang="zh-CN" altLang="en-US"/>
              <a:t>的基数为</a:t>
            </a:r>
            <a:r>
              <a:rPr lang="en-US" altLang="zh-CN"/>
              <a:t>8</a:t>
            </a:r>
            <a:r>
              <a:rPr lang="zh-CN" altLang="en-US"/>
              <a:t>，超出预算，不加入，所以最后选择</a:t>
            </a:r>
            <a:r>
              <a:rPr lang="en-US" altLang="zh-CN"/>
              <a:t>b/c</a:t>
            </a:r>
            <a:r>
              <a:rPr lang="zh-CN" altLang="en-US"/>
              <a:t>和</a:t>
            </a:r>
            <a:r>
              <a:rPr lang="en-US" altLang="zh-CN"/>
              <a:t>a/b/c</a:t>
            </a:r>
            <a:r>
              <a:rPr lang="zh-CN" altLang="en-US"/>
              <a:t>两个视图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在选择之前，先获取</a:t>
            </a:r>
            <a:r>
              <a:rPr lang="en-US" altLang="zh-CN"/>
              <a:t>AODC</a:t>
            </a:r>
            <a:r>
              <a:rPr lang="zh-CN" altLang="en-US"/>
              <a:t>中每个节点的使用次数，自顶向下遍历，遍历最优的情况会使用的节点，比如对于或节点，只遍历</a:t>
            </a:r>
            <a:r>
              <a:rPr lang="en-US" altLang="zh-CN"/>
              <a:t>cost</a:t>
            </a:r>
            <a:r>
              <a:rPr lang="zh-CN" altLang="en-US"/>
              <a:t>更小的节点，对于这里的</a:t>
            </a:r>
            <a:r>
              <a:rPr lang="en-US" altLang="zh-CN"/>
              <a:t>b/c|d</a:t>
            </a:r>
            <a:r>
              <a:rPr lang="zh-CN" altLang="en-US"/>
              <a:t>，会遍历到</a:t>
            </a:r>
            <a:r>
              <a:rPr lang="en-US" altLang="zh-CN"/>
              <a:t>b/c</a:t>
            </a:r>
            <a:r>
              <a:rPr lang="zh-CN" altLang="en-US"/>
              <a:t>，</a:t>
            </a:r>
            <a:r>
              <a:rPr lang="en-US" altLang="zh-CN"/>
              <a:t>b</a:t>
            </a:r>
            <a:r>
              <a:rPr lang="zh-CN" altLang="en-US"/>
              <a:t>，</a:t>
            </a:r>
            <a:r>
              <a:rPr lang="en-US" altLang="zh-CN"/>
              <a:t>c</a:t>
            </a:r>
            <a:r>
              <a:rPr lang="zh-CN" altLang="en-US"/>
              <a:t>，</a:t>
            </a:r>
            <a:r>
              <a:rPr lang="en-US" altLang="zh-CN"/>
              <a:t>d</a:t>
            </a:r>
            <a:r>
              <a:rPr lang="zh-CN" altLang="en-US"/>
              <a:t>这些节点</a:t>
            </a:r>
            <a:endParaRPr lang="en-US" altLang="zh-CN"/>
          </a:p>
          <a:p>
            <a:r>
              <a:rPr lang="zh-CN" altLang="en-US"/>
              <a:t>然后是视图选择算法，候选视图为重复出现的子查询，先将其根据查询负载中的出现次数降序排序，</a:t>
            </a:r>
            <a:endParaRPr lang="zh-CN" altLang="en-US"/>
          </a:p>
          <a:p>
            <a:r>
              <a:rPr lang="zh-CN" altLang="en-US"/>
              <a:t>然后对每个视图，如果内存预算符合并且不冗余，</a:t>
            </a:r>
            <a:endParaRPr lang="zh-CN" altLang="en-US"/>
          </a:p>
          <a:p>
            <a:r>
              <a:rPr lang="zh-CN" altLang="en-US"/>
              <a:t>先获取该视图的优化，而且有优化的话，则更改每个</a:t>
            </a:r>
            <a:r>
              <a:rPr lang="en-US" altLang="zh-CN"/>
              <a:t>RPQ</a:t>
            </a:r>
            <a:r>
              <a:rPr lang="zh-CN" altLang="en-US"/>
              <a:t>节点的</a:t>
            </a:r>
            <a:r>
              <a:rPr lang="en-US" altLang="zh-CN"/>
              <a:t>use Count</a:t>
            </a:r>
            <a:r>
              <a:rPr lang="zh-CN" altLang="en-US"/>
              <a:t>，更新后如果有已经加入视图集合的视图</a:t>
            </a:r>
            <a:r>
              <a:rPr lang="en-US" altLang="zh-CN"/>
              <a:t>use Count</a:t>
            </a:r>
            <a:r>
              <a:rPr lang="zh-CN" altLang="en-US"/>
              <a:t>为</a:t>
            </a:r>
            <a:r>
              <a:rPr lang="en-US" altLang="zh-CN"/>
              <a:t>0</a:t>
            </a:r>
            <a:r>
              <a:rPr lang="zh-CN" altLang="en-US"/>
              <a:t>，则表示它变成了冗余的视图，那么就把这个视图去掉</a:t>
            </a:r>
            <a:endParaRPr lang="zh-CN" altLang="en-US"/>
          </a:p>
          <a:p>
            <a:r>
              <a:rPr lang="zh-CN" altLang="en-US"/>
              <a:t>比如这里将</a:t>
            </a:r>
            <a:r>
              <a:rPr lang="en-US" altLang="zh-CN"/>
              <a:t>a/b/c</a:t>
            </a:r>
            <a:r>
              <a:rPr lang="zh-CN" altLang="en-US"/>
              <a:t>物化的话，</a:t>
            </a:r>
            <a:r>
              <a:rPr lang="en-US" altLang="zh-CN"/>
              <a:t>(a/b/c)+/(b/c|d*)</a:t>
            </a:r>
            <a:r>
              <a:rPr lang="zh-CN" altLang="en-US"/>
              <a:t>的</a:t>
            </a:r>
            <a:r>
              <a:rPr lang="en-US" altLang="zh-CN"/>
              <a:t>(a/b/c)+</a:t>
            </a:r>
            <a:r>
              <a:rPr lang="zh-CN" altLang="en-US"/>
              <a:t>就不用经过</a:t>
            </a:r>
            <a:r>
              <a:rPr lang="en-US" altLang="zh-CN"/>
              <a:t>(b/c)</a:t>
            </a:r>
            <a:endParaRPr lang="en-US" altLang="zh-CN"/>
          </a:p>
          <a:p>
            <a:r>
              <a:rPr lang="zh-CN" altLang="en-US"/>
              <a:t>表</a:t>
            </a:r>
            <a:r>
              <a:rPr lang="en-US" altLang="zh-CN"/>
              <a:t>3</a:t>
            </a:r>
            <a:r>
              <a:rPr lang="zh-CN" altLang="en-US"/>
              <a:t>是视图选择的例子，这里的内存预算是</a:t>
            </a:r>
            <a:r>
              <a:rPr lang="en-US" altLang="zh-CN"/>
              <a:t>12</a:t>
            </a:r>
            <a:r>
              <a:rPr lang="zh-CN" altLang="en-US"/>
              <a:t>，先获得所有候选视图，这里有</a:t>
            </a:r>
            <a:r>
              <a:rPr lang="en-US" altLang="zh-CN"/>
              <a:t>4</a:t>
            </a:r>
            <a:r>
              <a:rPr lang="zh-CN" altLang="en-US"/>
              <a:t>个，以及他们的使用次数和在工作负载中出现的次数</a:t>
            </a:r>
            <a:endParaRPr lang="zh-CN" altLang="en-US"/>
          </a:p>
          <a:p>
            <a:r>
              <a:rPr lang="zh-CN" altLang="en-US"/>
              <a:t>首先是</a:t>
            </a:r>
            <a:r>
              <a:rPr lang="en-US" altLang="zh-CN"/>
              <a:t>b/c</a:t>
            </a:r>
            <a:r>
              <a:rPr lang="zh-CN" altLang="en-US"/>
              <a:t>，三个查询都会使用这个视图，所以将其加入视图集合，</a:t>
            </a:r>
            <a:endParaRPr lang="zh-CN" altLang="en-US"/>
          </a:p>
          <a:p>
            <a:r>
              <a:rPr lang="zh-CN" altLang="en-US"/>
              <a:t>然后是</a:t>
            </a:r>
            <a:r>
              <a:rPr lang="en-US" altLang="zh-CN"/>
              <a:t>d*</a:t>
            </a:r>
            <a:r>
              <a:rPr lang="zh-CN" altLang="en-US"/>
              <a:t>，从图</a:t>
            </a:r>
            <a:r>
              <a:rPr lang="en-US" altLang="zh-CN"/>
              <a:t>6</a:t>
            </a:r>
            <a:r>
              <a:rPr lang="zh-CN" altLang="en-US"/>
              <a:t>可以看到，总共</a:t>
            </a:r>
            <a:r>
              <a:rPr lang="en-US" altLang="zh-CN"/>
              <a:t>(v0,v5,v7,v11,v14)</a:t>
            </a:r>
            <a:r>
              <a:rPr lang="zh-CN" altLang="en-US"/>
              <a:t>任意两点都符合</a:t>
            </a:r>
            <a:r>
              <a:rPr lang="en-US" altLang="zh-CN"/>
              <a:t>d*</a:t>
            </a:r>
            <a:r>
              <a:rPr lang="zh-CN" altLang="en-US"/>
              <a:t>，共</a:t>
            </a:r>
            <a:r>
              <a:rPr lang="en-US" altLang="zh-CN"/>
              <a:t>10</a:t>
            </a:r>
            <a:r>
              <a:rPr lang="zh-CN" altLang="en-US"/>
              <a:t>个，还有</a:t>
            </a:r>
            <a:r>
              <a:rPr lang="en-US" altLang="zh-CN"/>
              <a:t>v12,v14</a:t>
            </a:r>
            <a:r>
              <a:rPr lang="zh-CN" altLang="en-US"/>
              <a:t>和</a:t>
            </a:r>
            <a:r>
              <a:rPr lang="en-US" altLang="zh-CN"/>
              <a:t>v12,v15</a:t>
            </a:r>
            <a:r>
              <a:rPr lang="zh-CN" altLang="en-US"/>
              <a:t>总共</a:t>
            </a:r>
            <a:r>
              <a:rPr lang="en-US" altLang="zh-CN"/>
              <a:t>12</a:t>
            </a:r>
            <a:r>
              <a:rPr lang="zh-CN" altLang="en-US"/>
              <a:t>个，加上</a:t>
            </a:r>
            <a:r>
              <a:rPr lang="en-US" altLang="zh-CN"/>
              <a:t>2</a:t>
            </a:r>
            <a:r>
              <a:rPr lang="zh-CN" altLang="en-US"/>
              <a:t>超出内存预算，所以不加入</a:t>
            </a:r>
            <a:endParaRPr lang="zh-CN" altLang="en-US"/>
          </a:p>
          <a:p>
            <a:r>
              <a:rPr lang="zh-CN" altLang="en-US"/>
              <a:t>然后</a:t>
            </a:r>
            <a:r>
              <a:rPr lang="en-US" altLang="zh-CN"/>
              <a:t>a/b/c</a:t>
            </a:r>
            <a:r>
              <a:rPr lang="zh-CN" altLang="en-US"/>
              <a:t>，这里</a:t>
            </a:r>
            <a:r>
              <a:rPr lang="en-US" altLang="zh-CN"/>
              <a:t>b/c</a:t>
            </a:r>
            <a:r>
              <a:rPr lang="zh-CN" altLang="en-US"/>
              <a:t>是两个结果</a:t>
            </a:r>
            <a:r>
              <a:rPr lang="en-US" altLang="zh-CN"/>
              <a:t>(v6,v12),(v6,v13)</a:t>
            </a:r>
            <a:r>
              <a:rPr lang="zh-CN" altLang="en-US"/>
              <a:t>和</a:t>
            </a:r>
            <a:r>
              <a:rPr lang="en-US" altLang="zh-CN"/>
              <a:t>4</a:t>
            </a:r>
            <a:r>
              <a:rPr lang="zh-CN" altLang="en-US"/>
              <a:t>条</a:t>
            </a:r>
            <a:r>
              <a:rPr lang="en-US" altLang="zh-CN"/>
              <a:t>a</a:t>
            </a:r>
            <a:r>
              <a:rPr lang="zh-CN" altLang="en-US"/>
              <a:t>标签的边连接，总共</a:t>
            </a:r>
            <a:r>
              <a:rPr lang="en-US" altLang="zh-CN"/>
              <a:t>8</a:t>
            </a:r>
            <a:r>
              <a:rPr lang="zh-CN" altLang="en-US"/>
              <a:t>条，预算为</a:t>
            </a:r>
            <a:r>
              <a:rPr lang="en-US" altLang="zh-CN"/>
              <a:t>10</a:t>
            </a:r>
            <a:r>
              <a:rPr lang="zh-CN" altLang="en-US"/>
              <a:t>，小于</a:t>
            </a:r>
            <a:r>
              <a:rPr lang="en-US" altLang="zh-CN"/>
              <a:t>12</a:t>
            </a:r>
            <a:r>
              <a:rPr lang="zh-CN" altLang="en-US"/>
              <a:t>，所以可以加入，选了</a:t>
            </a:r>
            <a:r>
              <a:rPr lang="en-US" altLang="zh-CN"/>
              <a:t>a/b/c</a:t>
            </a:r>
            <a:r>
              <a:rPr lang="zh-CN" altLang="en-US"/>
              <a:t>之后，</a:t>
            </a:r>
            <a:r>
              <a:rPr lang="en-US" altLang="zh-CN"/>
              <a:t>b/c</a:t>
            </a:r>
            <a:r>
              <a:rPr lang="zh-CN" altLang="en-US"/>
              <a:t>的使用次数会减</a:t>
            </a:r>
            <a:r>
              <a:rPr lang="en-US" altLang="zh-CN"/>
              <a:t>2</a:t>
            </a:r>
            <a:r>
              <a:rPr lang="zh-CN" altLang="en-US"/>
              <a:t>，但是还是大于</a:t>
            </a:r>
            <a:r>
              <a:rPr lang="en-US" altLang="zh-CN"/>
              <a:t>0</a:t>
            </a:r>
            <a:r>
              <a:rPr lang="zh-CN" altLang="en-US"/>
              <a:t>，所以不会去掉</a:t>
            </a:r>
            <a:endParaRPr lang="zh-CN" altLang="en-US"/>
          </a:p>
          <a:p>
            <a:r>
              <a:rPr lang="zh-CN" altLang="en-US"/>
              <a:t>最后</a:t>
            </a:r>
            <a:r>
              <a:rPr lang="en-US" altLang="zh-CN"/>
              <a:t>a/b</a:t>
            </a:r>
            <a:r>
              <a:rPr lang="zh-CN" altLang="en-US"/>
              <a:t>的基数为</a:t>
            </a:r>
            <a:r>
              <a:rPr lang="en-US" altLang="zh-CN"/>
              <a:t>8</a:t>
            </a:r>
            <a:r>
              <a:rPr lang="zh-CN" altLang="en-US"/>
              <a:t>，超出预算，不加入，所以最后选择</a:t>
            </a:r>
            <a:r>
              <a:rPr lang="en-US" altLang="zh-CN"/>
              <a:t>b/c</a:t>
            </a:r>
            <a:r>
              <a:rPr lang="zh-CN" altLang="en-US"/>
              <a:t>和</a:t>
            </a:r>
            <a:r>
              <a:rPr lang="en-US" altLang="zh-CN"/>
              <a:t>a/b/c</a:t>
            </a:r>
            <a:r>
              <a:rPr lang="zh-CN" altLang="en-US"/>
              <a:t>两个视图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实验</a:t>
            </a:r>
            <a:r>
              <a:rPr lang="zh-CN" altLang="en-US">
                <a:sym typeface="+mn-ea"/>
              </a:rPr>
              <a:t>使用了维基百科的数据，有3亿多个点，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亿多条边，边的不同标签数有五千多种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表示的是内存预算的影响，内存预算越高，选择的视图就越多，视图选择的时间越长，视图物化的时间也越长，视图占用的空间和原数据的比值也越大，但是查询时间大幅缩短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是在不同内存预算下的查询时间对比，</a:t>
            </a:r>
            <a:r>
              <a:rPr lang="en-US" altLang="zh-CN">
                <a:sym typeface="+mn-ea"/>
              </a:rPr>
              <a:t>Qa</a:t>
            </a:r>
            <a:r>
              <a:rPr lang="zh-CN" altLang="en-US">
                <a:sym typeface="+mn-ea"/>
              </a:rPr>
              <a:t>是没有视图的执行时间，</a:t>
            </a:r>
            <a:r>
              <a:rPr lang="en-US" altLang="zh-CN">
                <a:sym typeface="+mn-ea"/>
              </a:rPr>
              <a:t>Qv</a:t>
            </a:r>
            <a:r>
              <a:rPr lang="zh-CN" altLang="en-US">
                <a:sym typeface="+mn-ea"/>
              </a:rPr>
              <a:t>是有视图的执行时间，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是视图的物化时间，最高比值达到</a:t>
            </a:r>
            <a:r>
              <a:rPr lang="en-US" altLang="zh-CN">
                <a:sym typeface="+mn-ea"/>
              </a:rPr>
              <a:t>9.73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表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是和目前已有的最好的方法的对比，在执行时间上是大幅领先的，但是内存占用比较大，两者的比值还是很占优势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实验</a:t>
            </a:r>
            <a:r>
              <a:rPr lang="zh-CN" altLang="en-US">
                <a:sym typeface="+mn-ea"/>
              </a:rPr>
              <a:t>使用了维基百科的数据，有3亿多个点，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亿多条边，边的不同标签数有五千多种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表示的是内存预算的影响，内存预算越高，选择的视图就越多，视图选择的时间越长，视图物化的时间也越长，视图占用的空间和原数据的比值也越大，但是查询时间大幅缩短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是在不同内存预算下的查询时间对比，</a:t>
            </a:r>
            <a:r>
              <a:rPr lang="en-US" altLang="zh-CN">
                <a:sym typeface="+mn-ea"/>
              </a:rPr>
              <a:t>Qa</a:t>
            </a:r>
            <a:r>
              <a:rPr lang="zh-CN" altLang="en-US">
                <a:sym typeface="+mn-ea"/>
              </a:rPr>
              <a:t>是没有视图的执行时间，</a:t>
            </a:r>
            <a:r>
              <a:rPr lang="en-US" altLang="zh-CN">
                <a:sym typeface="+mn-ea"/>
              </a:rPr>
              <a:t>Qv</a:t>
            </a:r>
            <a:r>
              <a:rPr lang="zh-CN" altLang="en-US">
                <a:sym typeface="+mn-ea"/>
              </a:rPr>
              <a:t>是有视图的执行时间，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是视图的物化时间，最高比值达到</a:t>
            </a:r>
            <a:r>
              <a:rPr lang="en-US" altLang="zh-CN">
                <a:sym typeface="+mn-ea"/>
              </a:rPr>
              <a:t>9.73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表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是和目前已有的最好的方法的对比，在执行时间上是大幅领先的，但是内存占用比较大，两者的比值还是很占优势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实验</a:t>
            </a:r>
            <a:r>
              <a:rPr lang="zh-CN" altLang="en-US">
                <a:sym typeface="+mn-ea"/>
              </a:rPr>
              <a:t>使用了维基百科的数据，有3亿多个点，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亿多条边，边的不同标签数有五千多种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表示的是内存预算的影响，内存预算越高，选择的视图就越多，视图选择的时间越长，视图物化的时间也越长，视图占用的空间和原数据的比值也越大，但是查询时间大幅缩短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是在不同内存预算下的查询时间对比，</a:t>
            </a:r>
            <a:r>
              <a:rPr lang="en-US" altLang="zh-CN">
                <a:sym typeface="+mn-ea"/>
              </a:rPr>
              <a:t>Qa</a:t>
            </a:r>
            <a:r>
              <a:rPr lang="zh-CN" altLang="en-US">
                <a:sym typeface="+mn-ea"/>
              </a:rPr>
              <a:t>是没有视图的执行时间，</a:t>
            </a:r>
            <a:r>
              <a:rPr lang="en-US" altLang="zh-CN">
                <a:sym typeface="+mn-ea"/>
              </a:rPr>
              <a:t>Qv</a:t>
            </a:r>
            <a:r>
              <a:rPr lang="zh-CN" altLang="en-US">
                <a:sym typeface="+mn-ea"/>
              </a:rPr>
              <a:t>是有视图的执行时间，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是视图的物化时间，最高比值达到</a:t>
            </a:r>
            <a:r>
              <a:rPr lang="en-US" altLang="zh-CN">
                <a:sym typeface="+mn-ea"/>
              </a:rPr>
              <a:t>9.73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表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是和目前已有的最好的方法的对比，在执行时间上是大幅领先的，但是内存占用比较大，两者的比值还是很占优势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实验</a:t>
            </a:r>
            <a:r>
              <a:rPr lang="zh-CN" altLang="en-US">
                <a:sym typeface="+mn-ea"/>
              </a:rPr>
              <a:t>使用了维基百科的数据，有3亿多个点，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亿多条边，边的不同标签数有五千多种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表示的是内存预算的影响，内存预算越高，选择的视图就越多，视图选择的时间越长，视图物化的时间也越长，视图占用的空间和原数据的比值也越大，但是查询时间大幅缩短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是在不同内存预算下的查询时间对比，</a:t>
            </a:r>
            <a:r>
              <a:rPr lang="en-US" altLang="zh-CN">
                <a:sym typeface="+mn-ea"/>
              </a:rPr>
              <a:t>Qa</a:t>
            </a:r>
            <a:r>
              <a:rPr lang="zh-CN" altLang="en-US">
                <a:sym typeface="+mn-ea"/>
              </a:rPr>
              <a:t>是没有视图的执行时间，</a:t>
            </a:r>
            <a:r>
              <a:rPr lang="en-US" altLang="zh-CN">
                <a:sym typeface="+mn-ea"/>
              </a:rPr>
              <a:t>Qv</a:t>
            </a:r>
            <a:r>
              <a:rPr lang="zh-CN" altLang="en-US">
                <a:sym typeface="+mn-ea"/>
              </a:rPr>
              <a:t>是有视图的执行时间，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是视图的物化时间，最高比值达到</a:t>
            </a:r>
            <a:r>
              <a:rPr lang="en-US" altLang="zh-CN">
                <a:sym typeface="+mn-ea"/>
              </a:rPr>
              <a:t>9.73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表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是和目前已有的最好的方法的对比，在执行时间上是大幅领先的，但是内存占用比较大，两者的比值还是很占优势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实验</a:t>
            </a:r>
            <a:r>
              <a:rPr lang="zh-CN" altLang="en-US">
                <a:sym typeface="+mn-ea"/>
              </a:rPr>
              <a:t>使用了维基百科的数据，有3亿多个点，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亿多条边，边的不同标签数有五千多种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表示的是内存预算的影响，内存预算越高，选择的视图就越多，视图选择的时间越长，视图物化的时间也越长，视图占用的空间和原数据的比值也越大，但是查询时间大幅缩短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是在不同内存预算下的查询时间对比，</a:t>
            </a:r>
            <a:r>
              <a:rPr lang="en-US" altLang="zh-CN">
                <a:sym typeface="+mn-ea"/>
              </a:rPr>
              <a:t>Qa</a:t>
            </a:r>
            <a:r>
              <a:rPr lang="zh-CN" altLang="en-US">
                <a:sym typeface="+mn-ea"/>
              </a:rPr>
              <a:t>是没有视图的执行时间，</a:t>
            </a:r>
            <a:r>
              <a:rPr lang="en-US" altLang="zh-CN">
                <a:sym typeface="+mn-ea"/>
              </a:rPr>
              <a:t>Qv</a:t>
            </a:r>
            <a:r>
              <a:rPr lang="zh-CN" altLang="en-US">
                <a:sym typeface="+mn-ea"/>
              </a:rPr>
              <a:t>是有视图的执行时间，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是视图的物化时间，最高比值达到</a:t>
            </a:r>
            <a:r>
              <a:rPr lang="en-US" altLang="zh-CN">
                <a:sym typeface="+mn-ea"/>
              </a:rPr>
              <a:t>9.73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表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是和目前已有的最好的方法的对比，在执行时间上是大幅领先的，但是内存占用比较大，两者的比值还是很占优势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实验</a:t>
            </a:r>
            <a:r>
              <a:rPr lang="zh-CN" altLang="en-US">
                <a:sym typeface="+mn-ea"/>
              </a:rPr>
              <a:t>使用了维基百科的数据，有3亿多个点，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亿多条边，边的不同标签数有五千多种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表示的是内存预算的影响，内存预算越高，选择的视图就越多，视图选择的时间越长，视图物化的时间也越长，视图占用的空间和原数据的比值也越大，但是查询时间大幅缩短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是在不同内存预算下的查询时间对比，</a:t>
            </a:r>
            <a:r>
              <a:rPr lang="en-US" altLang="zh-CN">
                <a:sym typeface="+mn-ea"/>
              </a:rPr>
              <a:t>Qa</a:t>
            </a:r>
            <a:r>
              <a:rPr lang="zh-CN" altLang="en-US">
                <a:sym typeface="+mn-ea"/>
              </a:rPr>
              <a:t>是没有视图的执行时间，</a:t>
            </a:r>
            <a:r>
              <a:rPr lang="en-US" altLang="zh-CN">
                <a:sym typeface="+mn-ea"/>
              </a:rPr>
              <a:t>Qv</a:t>
            </a:r>
            <a:r>
              <a:rPr lang="zh-CN" altLang="en-US">
                <a:sym typeface="+mn-ea"/>
              </a:rPr>
              <a:t>是有视图的执行时间，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是视图的物化时间，最高比值达到</a:t>
            </a:r>
            <a:r>
              <a:rPr lang="en-US" altLang="zh-CN">
                <a:sym typeface="+mn-ea"/>
              </a:rPr>
              <a:t>9.73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表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是和目前已有的最好的方法的对比，在执行时间上是大幅领先的，但是内存占用比较大，两者的比值还是很占优势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实验</a:t>
            </a:r>
            <a:r>
              <a:rPr lang="zh-CN" altLang="en-US">
                <a:sym typeface="+mn-ea"/>
              </a:rPr>
              <a:t>使用了维基百科的数据，有3亿多个点，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亿多条边，边的不同标签数有五千多种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表示的是内存预算的影响，内存预算越高，选择的视图就越多，视图选择的时间越长，视图物化的时间也越长，视图占用的空间和原数据的比值也越大，但是查询时间大幅缩短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是在不同内存预算下的查询时间对比，</a:t>
            </a:r>
            <a:r>
              <a:rPr lang="en-US" altLang="zh-CN">
                <a:sym typeface="+mn-ea"/>
              </a:rPr>
              <a:t>Qa</a:t>
            </a:r>
            <a:r>
              <a:rPr lang="zh-CN" altLang="en-US">
                <a:sym typeface="+mn-ea"/>
              </a:rPr>
              <a:t>是没有视图的执行时间，</a:t>
            </a:r>
            <a:r>
              <a:rPr lang="en-US" altLang="zh-CN">
                <a:sym typeface="+mn-ea"/>
              </a:rPr>
              <a:t>Qv</a:t>
            </a:r>
            <a:r>
              <a:rPr lang="zh-CN" altLang="en-US">
                <a:sym typeface="+mn-ea"/>
              </a:rPr>
              <a:t>是有视图的执行时间，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是视图的物化时间，最高比值达到</a:t>
            </a:r>
            <a:r>
              <a:rPr lang="en-US" altLang="zh-CN">
                <a:sym typeface="+mn-ea"/>
              </a:rPr>
              <a:t>9.73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表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是和目前已有的最好的方法的对比，在执行时间上是大幅领先的，但是内存占用比较大，两者的比值还是很占优势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实验</a:t>
            </a:r>
            <a:r>
              <a:rPr lang="zh-CN" altLang="en-US">
                <a:sym typeface="+mn-ea"/>
              </a:rPr>
              <a:t>使用了维基百科的数据，有3亿多个点，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亿多条边，边的不同标签数有五千多种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表示的是内存预算的影响，内存预算越高，选择的视图就越多，视图选择的时间越长，视图物化的时间也越长，视图占用的空间和原数据的比值也越大，但是查询时间大幅缩短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是在不同内存预算下的查询时间对比，</a:t>
            </a:r>
            <a:r>
              <a:rPr lang="en-US" altLang="zh-CN">
                <a:sym typeface="+mn-ea"/>
              </a:rPr>
              <a:t>Qa</a:t>
            </a:r>
            <a:r>
              <a:rPr lang="zh-CN" altLang="en-US">
                <a:sym typeface="+mn-ea"/>
              </a:rPr>
              <a:t>是没有视图的执行时间，</a:t>
            </a:r>
            <a:r>
              <a:rPr lang="en-US" altLang="zh-CN">
                <a:sym typeface="+mn-ea"/>
              </a:rPr>
              <a:t>Qv</a:t>
            </a:r>
            <a:r>
              <a:rPr lang="zh-CN" altLang="en-US">
                <a:sym typeface="+mn-ea"/>
              </a:rPr>
              <a:t>是有视图的执行时间，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是视图的物化时间，最高比值达到</a:t>
            </a:r>
            <a:r>
              <a:rPr lang="en-US" altLang="zh-CN">
                <a:sym typeface="+mn-ea"/>
              </a:rPr>
              <a:t>9.73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表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是和目前已有的最好的方法的对比，在执行时间上是大幅领先的，但是内存占用比较大，两者的比值还是很占优势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RPQ</a:t>
            </a:r>
            <a:r>
              <a:rPr lang="zh-CN" altLang="en-US"/>
              <a:t>是一条正则表达式路径，目的是找到满足这条路径的源点和终点对</a:t>
            </a:r>
            <a:endParaRPr lang="zh-CN" altLang="en-US"/>
          </a:p>
          <a:p>
            <a:r>
              <a:rPr lang="zh-CN" altLang="en-US"/>
              <a:t>比如这条路径，从</a:t>
            </a:r>
            <a:r>
              <a:rPr lang="en-US" altLang="zh-CN"/>
              <a:t>Person</a:t>
            </a:r>
            <a:r>
              <a:rPr lang="zh-CN" altLang="en-US"/>
              <a:t>开始经过反向边到</a:t>
            </a:r>
            <a:r>
              <a:rPr lang="en-US" altLang="zh-CN"/>
              <a:t>Comment</a:t>
            </a:r>
            <a:r>
              <a:rPr lang="zh-CN" altLang="en-US"/>
              <a:t>，然后经过一条长度</a:t>
            </a:r>
            <a:r>
              <a:rPr lang="en-US" altLang="zh-CN"/>
              <a:t>&gt;=1</a:t>
            </a:r>
            <a:r>
              <a:rPr lang="zh-CN" altLang="en-US"/>
              <a:t>的边到达</a:t>
            </a:r>
            <a:r>
              <a:rPr lang="en-US" altLang="zh-CN"/>
              <a:t>Post</a:t>
            </a:r>
            <a:r>
              <a:rPr lang="zh-CN" altLang="en-US"/>
              <a:t>，找到每个</a:t>
            </a:r>
            <a:r>
              <a:rPr lang="en-US" altLang="zh-CN"/>
              <a:t>Person</a:t>
            </a:r>
            <a:r>
              <a:rPr lang="zh-CN" altLang="en-US"/>
              <a:t>发表的评论在哪些</a:t>
            </a:r>
            <a:r>
              <a:rPr lang="en-US" altLang="zh-CN"/>
              <a:t>Post</a:t>
            </a:r>
            <a:r>
              <a:rPr lang="zh-CN" altLang="en-US"/>
              <a:t>下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实验</a:t>
            </a:r>
            <a:r>
              <a:rPr lang="zh-CN" altLang="en-US">
                <a:sym typeface="+mn-ea"/>
              </a:rPr>
              <a:t>使用了维基百科的数据，有3亿多个点，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亿多条边，边的不同标签数有五千多种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表示的是内存预算的影响，内存预算越高，选择的视图就越多，视图选择的时间越长，视图物化的时间也越长，视图占用的空间和原数据的比值也越大，但是查询时间大幅缩短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图</a:t>
            </a:r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是在不同内存预算下的查询时间对比，</a:t>
            </a:r>
            <a:r>
              <a:rPr lang="en-US" altLang="zh-CN">
                <a:sym typeface="+mn-ea"/>
              </a:rPr>
              <a:t>Qa</a:t>
            </a:r>
            <a:r>
              <a:rPr lang="zh-CN" altLang="en-US">
                <a:sym typeface="+mn-ea"/>
              </a:rPr>
              <a:t>是没有视图的执行时间，</a:t>
            </a:r>
            <a:r>
              <a:rPr lang="en-US" altLang="zh-CN">
                <a:sym typeface="+mn-ea"/>
              </a:rPr>
              <a:t>Qv</a:t>
            </a:r>
            <a:r>
              <a:rPr lang="zh-CN" altLang="en-US">
                <a:sym typeface="+mn-ea"/>
              </a:rPr>
              <a:t>是有视图的执行时间，</a:t>
            </a:r>
            <a:r>
              <a:rPr lang="en-US" altLang="zh-CN">
                <a:sym typeface="+mn-ea"/>
              </a:rPr>
              <a:t>M</a:t>
            </a:r>
            <a:r>
              <a:rPr lang="zh-CN" altLang="en-US">
                <a:sym typeface="+mn-ea"/>
              </a:rPr>
              <a:t>是视图的物化时间，最高比值达到</a:t>
            </a:r>
            <a:r>
              <a:rPr lang="en-US" altLang="zh-CN">
                <a:sym typeface="+mn-ea"/>
              </a:rPr>
              <a:t>9.73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表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是和目前已有的最好的方法的对比，在执行时间上是大幅领先的，但是内存占用比较大，两者的比值还是很占优势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RPQ</a:t>
            </a:r>
            <a:r>
              <a:rPr lang="zh-CN" altLang="en-US"/>
              <a:t>是一条正则表达式路径，目的是找到满足这条路径的源点和终点对</a:t>
            </a:r>
            <a:endParaRPr lang="zh-CN" altLang="en-US"/>
          </a:p>
          <a:p>
            <a:r>
              <a:rPr lang="zh-CN" altLang="en-US"/>
              <a:t>比如这条路径，从</a:t>
            </a:r>
            <a:r>
              <a:rPr lang="en-US" altLang="zh-CN"/>
              <a:t>Person</a:t>
            </a:r>
            <a:r>
              <a:rPr lang="zh-CN" altLang="en-US"/>
              <a:t>开始经过反向边到</a:t>
            </a:r>
            <a:r>
              <a:rPr lang="en-US" altLang="zh-CN"/>
              <a:t>Comment</a:t>
            </a:r>
            <a:r>
              <a:rPr lang="zh-CN" altLang="en-US"/>
              <a:t>，然后经过一条长度</a:t>
            </a:r>
            <a:r>
              <a:rPr lang="en-US" altLang="zh-CN"/>
              <a:t>&gt;=1</a:t>
            </a:r>
            <a:r>
              <a:rPr lang="zh-CN" altLang="en-US"/>
              <a:t>的边到达</a:t>
            </a:r>
            <a:r>
              <a:rPr lang="en-US" altLang="zh-CN"/>
              <a:t>Post</a:t>
            </a:r>
            <a:r>
              <a:rPr lang="zh-CN" altLang="en-US"/>
              <a:t>，找到每个</a:t>
            </a:r>
            <a:r>
              <a:rPr lang="en-US" altLang="zh-CN"/>
              <a:t>Person</a:t>
            </a:r>
            <a:r>
              <a:rPr lang="zh-CN" altLang="en-US"/>
              <a:t>发表的评论在哪些</a:t>
            </a:r>
            <a:r>
              <a:rPr lang="en-US" altLang="zh-CN"/>
              <a:t>Post</a:t>
            </a:r>
            <a:r>
              <a:rPr lang="zh-CN" altLang="en-US"/>
              <a:t>下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RPQ</a:t>
            </a:r>
            <a:r>
              <a:rPr lang="zh-CN" altLang="en-US"/>
              <a:t>是一条正则表达式路径，目的是找到满足这条路径的源点和终点对</a:t>
            </a:r>
            <a:endParaRPr lang="zh-CN" altLang="en-US"/>
          </a:p>
          <a:p>
            <a:r>
              <a:rPr lang="zh-CN" altLang="en-US"/>
              <a:t>比如这条路径，从</a:t>
            </a:r>
            <a:r>
              <a:rPr lang="en-US" altLang="zh-CN"/>
              <a:t>Person</a:t>
            </a:r>
            <a:r>
              <a:rPr lang="zh-CN" altLang="en-US"/>
              <a:t>开始经过反向边到</a:t>
            </a:r>
            <a:r>
              <a:rPr lang="en-US" altLang="zh-CN"/>
              <a:t>Comment</a:t>
            </a:r>
            <a:r>
              <a:rPr lang="zh-CN" altLang="en-US"/>
              <a:t>，然后经过一条长度</a:t>
            </a:r>
            <a:r>
              <a:rPr lang="en-US" altLang="zh-CN"/>
              <a:t>&gt;=1</a:t>
            </a:r>
            <a:r>
              <a:rPr lang="zh-CN" altLang="en-US"/>
              <a:t>的边到达</a:t>
            </a:r>
            <a:r>
              <a:rPr lang="en-US" altLang="zh-CN"/>
              <a:t>Post</a:t>
            </a:r>
            <a:r>
              <a:rPr lang="zh-CN" altLang="en-US"/>
              <a:t>，找到每个</a:t>
            </a:r>
            <a:r>
              <a:rPr lang="en-US" altLang="zh-CN"/>
              <a:t>Person</a:t>
            </a:r>
            <a:r>
              <a:rPr lang="zh-CN" altLang="en-US"/>
              <a:t>发表的评论在哪些</a:t>
            </a:r>
            <a:r>
              <a:rPr lang="en-US" altLang="zh-CN"/>
              <a:t>Post</a:t>
            </a:r>
            <a:r>
              <a:rPr lang="zh-CN" altLang="en-US"/>
              <a:t>下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文章动机是目前的工作</a:t>
            </a:r>
            <a:r>
              <a:rPr b="1" dirty="0">
                <a:sym typeface="+mn-ea"/>
              </a:rPr>
              <a:t>一般是研究单个</a:t>
            </a:r>
            <a:r>
              <a:rPr lang="en-US" altLang="zh-CN" b="1" dirty="0">
                <a:sym typeface="+mn-ea"/>
              </a:rPr>
              <a:t>RPQ</a:t>
            </a:r>
            <a:r>
              <a:rPr b="1" dirty="0">
                <a:sym typeface="+mn-ea"/>
              </a:rPr>
              <a:t>查询，很少有工作研究整个</a:t>
            </a:r>
            <a:r>
              <a:rPr lang="en-US" altLang="zh-CN" b="1" dirty="0">
                <a:sym typeface="+mn-ea"/>
              </a:rPr>
              <a:t>Workload</a:t>
            </a:r>
            <a:r>
              <a:rPr b="1" dirty="0">
                <a:sym typeface="+mn-ea"/>
              </a:rPr>
              <a:t>的</a:t>
            </a:r>
            <a:r>
              <a:rPr lang="en-US" altLang="zh-CN" b="1" dirty="0">
                <a:sym typeface="+mn-ea"/>
              </a:rPr>
              <a:t>RPQ</a:t>
            </a:r>
            <a:r>
              <a:rPr b="1" dirty="0">
                <a:sym typeface="+mn-ea"/>
              </a:rPr>
              <a:t>查询优化</a:t>
            </a:r>
            <a:endParaRPr b="1" dirty="0">
              <a:sym typeface="+mn-ea"/>
            </a:endParaRPr>
          </a:p>
          <a:p>
            <a:r>
              <a:rPr b="1" dirty="0">
                <a:sym typeface="Wingdings" panose="05000000000000000000" pitchFamily="2" charset="2"/>
              </a:rPr>
              <a:t>对于多个</a:t>
            </a:r>
            <a:r>
              <a:rPr lang="en-US" altLang="zh-CN" b="1" dirty="0">
                <a:sym typeface="Wingdings" panose="05000000000000000000" pitchFamily="2" charset="2"/>
              </a:rPr>
              <a:t>RPQ</a:t>
            </a:r>
            <a:r>
              <a:rPr b="1" dirty="0">
                <a:sym typeface="Wingdings" panose="05000000000000000000" pitchFamily="2" charset="2"/>
              </a:rPr>
              <a:t>，提取公共的子查询并提前将结果存储可以极大地加速查询效率，即物化视图</a:t>
            </a:r>
            <a:endParaRPr b="1" dirty="0">
              <a:sym typeface="Wingdings" panose="05000000000000000000" pitchFamily="2" charset="2"/>
            </a:endParaRPr>
          </a:p>
          <a:p>
            <a:r>
              <a:rPr b="1" dirty="0">
                <a:sym typeface="Wingdings" panose="05000000000000000000" pitchFamily="2" charset="2"/>
              </a:rPr>
              <a:t>如果空间允许，将所有查询结果全部存储是最快的，但是全部存储所需的空间开销可能很大，所以需要进行视图的选择，在给定的内存预算下尽量选择优化效果好占用空间小的视图</a:t>
            </a:r>
            <a:endParaRPr b="1" dirty="0">
              <a:sym typeface="Wingdings" panose="05000000000000000000" pitchFamily="2" charset="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RPQ</a:t>
            </a:r>
            <a:r>
              <a:rPr lang="zh-CN" altLang="en-US"/>
              <a:t>是一条正则表达式路径，目的是找到满足这条路径的源点和终点对</a:t>
            </a:r>
            <a:endParaRPr lang="zh-CN" altLang="en-US"/>
          </a:p>
          <a:p>
            <a:r>
              <a:rPr lang="zh-CN" altLang="en-US"/>
              <a:t>比如这条路径，从</a:t>
            </a:r>
            <a:r>
              <a:rPr lang="en-US" altLang="zh-CN"/>
              <a:t>Person</a:t>
            </a:r>
            <a:r>
              <a:rPr lang="zh-CN" altLang="en-US"/>
              <a:t>开始经过反向边到</a:t>
            </a:r>
            <a:r>
              <a:rPr lang="en-US" altLang="zh-CN"/>
              <a:t>Comment</a:t>
            </a:r>
            <a:r>
              <a:rPr lang="zh-CN" altLang="en-US"/>
              <a:t>，然后经过一条长度</a:t>
            </a:r>
            <a:r>
              <a:rPr lang="en-US" altLang="zh-CN"/>
              <a:t>&gt;=1</a:t>
            </a:r>
            <a:r>
              <a:rPr lang="zh-CN" altLang="en-US"/>
              <a:t>的边到达</a:t>
            </a:r>
            <a:r>
              <a:rPr lang="en-US" altLang="zh-CN"/>
              <a:t>Post</a:t>
            </a:r>
            <a:r>
              <a:rPr lang="zh-CN" altLang="en-US"/>
              <a:t>，找到每个</a:t>
            </a:r>
            <a:r>
              <a:rPr lang="en-US" altLang="zh-CN"/>
              <a:t>Person</a:t>
            </a:r>
            <a:r>
              <a:rPr lang="zh-CN" altLang="en-US"/>
              <a:t>发表的评论在哪些</a:t>
            </a:r>
            <a:r>
              <a:rPr lang="en-US" altLang="zh-CN"/>
              <a:t>Post</a:t>
            </a:r>
            <a:r>
              <a:rPr lang="zh-CN" altLang="en-US"/>
              <a:t>下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RPQ</a:t>
            </a:r>
            <a:r>
              <a:rPr lang="zh-CN" altLang="en-US"/>
              <a:t>是一条正则表达式路径，目的是找到满足这条路径的源点和终点对</a:t>
            </a:r>
            <a:endParaRPr lang="zh-CN" altLang="en-US"/>
          </a:p>
          <a:p>
            <a:r>
              <a:rPr lang="zh-CN" altLang="en-US"/>
              <a:t>比如这条路径，从</a:t>
            </a:r>
            <a:r>
              <a:rPr lang="en-US" altLang="zh-CN"/>
              <a:t>Person</a:t>
            </a:r>
            <a:r>
              <a:rPr lang="zh-CN" altLang="en-US"/>
              <a:t>开始经过反向边到</a:t>
            </a:r>
            <a:r>
              <a:rPr lang="en-US" altLang="zh-CN"/>
              <a:t>Comment</a:t>
            </a:r>
            <a:r>
              <a:rPr lang="zh-CN" altLang="en-US"/>
              <a:t>，然后经过一条长度</a:t>
            </a:r>
            <a:r>
              <a:rPr lang="en-US" altLang="zh-CN"/>
              <a:t>&gt;=1</a:t>
            </a:r>
            <a:r>
              <a:rPr lang="zh-CN" altLang="en-US"/>
              <a:t>的边到达</a:t>
            </a:r>
            <a:r>
              <a:rPr lang="en-US" altLang="zh-CN"/>
              <a:t>Post</a:t>
            </a:r>
            <a:r>
              <a:rPr lang="zh-CN" altLang="en-US"/>
              <a:t>，找到每个</a:t>
            </a:r>
            <a:r>
              <a:rPr lang="en-US" altLang="zh-CN"/>
              <a:t>Person</a:t>
            </a:r>
            <a:r>
              <a:rPr lang="zh-CN" altLang="en-US"/>
              <a:t>发表的评论在哪些</a:t>
            </a:r>
            <a:r>
              <a:rPr lang="en-US" altLang="zh-CN"/>
              <a:t>Post</a:t>
            </a:r>
            <a:r>
              <a:rPr lang="zh-CN" altLang="en-US"/>
              <a:t>下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RPQ</a:t>
            </a:r>
            <a:r>
              <a:rPr lang="zh-CN" altLang="en-US"/>
              <a:t>是一条正则表达式路径，目的是找到满足这条路径的源点和终点对</a:t>
            </a:r>
            <a:endParaRPr lang="zh-CN" altLang="en-US"/>
          </a:p>
          <a:p>
            <a:r>
              <a:rPr lang="zh-CN" altLang="en-US"/>
              <a:t>比如这条路径，从</a:t>
            </a:r>
            <a:r>
              <a:rPr lang="en-US" altLang="zh-CN"/>
              <a:t>Person</a:t>
            </a:r>
            <a:r>
              <a:rPr lang="zh-CN" altLang="en-US"/>
              <a:t>开始经过反向边到</a:t>
            </a:r>
            <a:r>
              <a:rPr lang="en-US" altLang="zh-CN"/>
              <a:t>Comment</a:t>
            </a:r>
            <a:r>
              <a:rPr lang="zh-CN" altLang="en-US"/>
              <a:t>，然后经过一条长度</a:t>
            </a:r>
            <a:r>
              <a:rPr lang="en-US" altLang="zh-CN"/>
              <a:t>&gt;=1</a:t>
            </a:r>
            <a:r>
              <a:rPr lang="zh-CN" altLang="en-US"/>
              <a:t>的边到达</a:t>
            </a:r>
            <a:r>
              <a:rPr lang="en-US" altLang="zh-CN"/>
              <a:t>Post</a:t>
            </a:r>
            <a:r>
              <a:rPr lang="zh-CN" altLang="en-US"/>
              <a:t>，找到每个</a:t>
            </a:r>
            <a:r>
              <a:rPr lang="en-US" altLang="zh-CN"/>
              <a:t>Person</a:t>
            </a:r>
            <a:r>
              <a:rPr lang="zh-CN" altLang="en-US"/>
              <a:t>发表的评论在哪些</a:t>
            </a:r>
            <a:r>
              <a:rPr lang="en-US" altLang="zh-CN"/>
              <a:t>Post</a:t>
            </a:r>
            <a:r>
              <a:rPr lang="zh-CN" altLang="en-US"/>
              <a:t>下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有了这个图之后，对图中的每个节点做代价和基数估计，深度优先遍历，自底向上计算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如果是</a:t>
            </a:r>
            <a:r>
              <a:rPr lang="en-US" altLang="zh-CN" dirty="0">
                <a:sym typeface="+mn-ea"/>
              </a:rPr>
              <a:t>Or</a:t>
            </a:r>
            <a:r>
              <a:rPr lang="zh-CN" altLang="en-US" dirty="0">
                <a:sym typeface="+mn-ea"/>
              </a:rPr>
              <a:t>节点，那么选择孩子中代价最小的节点作为自己的代价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对于连接算符，有从左向右和从右向左两种遍历方法，选择其中代价最小的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叶子节点的基数数量和代价是一样的，向上根据算符的不同计算代价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如果说不用视图的话，直接用现在的</a:t>
            </a:r>
            <a:r>
              <a:rPr lang="en-US" altLang="zh-CN" dirty="0">
                <a:sym typeface="+mn-ea"/>
              </a:rPr>
              <a:t>AODC</a:t>
            </a:r>
            <a:r>
              <a:rPr lang="zh-CN" altLang="en-US" dirty="0">
                <a:sym typeface="+mn-ea"/>
              </a:rPr>
              <a:t>图可以直接执行工作负载，</a:t>
            </a:r>
            <a:r>
              <a:rPr lang="zh-CN" altLang="en-US">
                <a:sym typeface="+mn-ea"/>
              </a:rPr>
              <a:t>比如</a:t>
            </a:r>
            <a:r>
              <a:rPr lang="en-US" altLang="zh-CN">
                <a:sym typeface="+mn-ea"/>
              </a:rPr>
              <a:t>b/c</a:t>
            </a:r>
            <a:endParaRPr lang="en-US" altLang="zh-CN"/>
          </a:p>
          <a:p>
            <a:r>
              <a:rPr lang="zh-CN" altLang="en-US">
                <a:sym typeface="+mn-ea"/>
              </a:rPr>
              <a:t>先获得所有标签为</a:t>
            </a:r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的源点和终点，然后对</a:t>
            </a:r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的终点，获取以它为起点的标签为</a:t>
            </a:r>
            <a:r>
              <a:rPr lang="en-US" altLang="zh-CN">
                <a:sym typeface="+mn-ea"/>
              </a:rPr>
              <a:t>c</a:t>
            </a:r>
            <a:r>
              <a:rPr lang="zh-CN" altLang="en-US">
                <a:sym typeface="+mn-ea"/>
              </a:rPr>
              <a:t>的边，得到</a:t>
            </a:r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和</a:t>
            </a:r>
            <a:r>
              <a:rPr lang="en-US" altLang="zh-CN">
                <a:sym typeface="+mn-ea"/>
              </a:rPr>
              <a:t>c</a:t>
            </a:r>
            <a:r>
              <a:rPr lang="zh-CN" altLang="en-US">
                <a:sym typeface="+mn-ea"/>
              </a:rPr>
              <a:t>连接的结果，就是这里的</a:t>
            </a:r>
            <a:r>
              <a:rPr lang="en-US" altLang="zh-CN">
                <a:sym typeface="+mn-ea"/>
              </a:rPr>
              <a:t>v6-&gt;v12,v6-&gt;v13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1A84-A18C-41AE-AACC-0B3972D6D1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331894" y="236669"/>
            <a:ext cx="11528213" cy="6384662"/>
          </a:xfrm>
          <a:prstGeom prst="roundRect">
            <a:avLst>
              <a:gd name="adj" fmla="val 2387"/>
            </a:avLst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79000">
                <a:schemeClr val="bg1"/>
              </a:gs>
            </a:gsLst>
            <a:lin ang="5400000" scaled="0"/>
            <a:tileRect/>
          </a:gradFill>
          <a:ln>
            <a:noFill/>
          </a:ln>
          <a:effectLst>
            <a:outerShdw blurRad="254000" dist="63500" sx="102000" sy="102000" algn="ctr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4426" t="-1960" r="-14426" b="81369"/>
          <a:stretch>
            <a:fillRect/>
          </a:stretch>
        </p:blipFill>
        <p:spPr>
          <a:xfrm>
            <a:off x="-2727118" y="4114800"/>
            <a:ext cx="17736548" cy="27432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331894" y="236669"/>
            <a:ext cx="11528213" cy="6384662"/>
          </a:xfrm>
          <a:prstGeom prst="roundRect">
            <a:avLst>
              <a:gd name="adj" fmla="val 2387"/>
            </a:avLst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79000">
                <a:schemeClr val="bg1"/>
              </a:gs>
            </a:gsLst>
            <a:lin ang="5400000" scaled="0"/>
            <a:tileRect/>
          </a:gradFill>
          <a:ln>
            <a:noFill/>
          </a:ln>
          <a:effectLst>
            <a:outerShdw blurRad="254000" dist="63500" sx="102000" sy="102000" algn="ctr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4426" t="-1960" r="-14426" b="81369"/>
          <a:stretch>
            <a:fillRect/>
          </a:stretch>
        </p:blipFill>
        <p:spPr>
          <a:xfrm>
            <a:off x="-2727118" y="4114800"/>
            <a:ext cx="17736548" cy="2743201"/>
          </a:xfrm>
          <a:prstGeom prst="rect">
            <a:avLst/>
          </a:prstGeom>
        </p:spPr>
      </p:pic>
      <p:sp>
        <p:nvSpPr>
          <p:cNvPr id="7" name="标题 3"/>
          <p:cNvSpPr txBox="1"/>
          <p:nvPr/>
        </p:nvSpPr>
        <p:spPr>
          <a:xfrm>
            <a:off x="436099" y="259484"/>
            <a:ext cx="11329222" cy="2244565"/>
          </a:xfrm>
          <a:prstGeom prst="rect">
            <a:avLst/>
          </a:prstGeom>
          <a:solidFill>
            <a:srgbClr val="005AD2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2" y="393122"/>
            <a:ext cx="2301507" cy="3855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331894" y="236669"/>
            <a:ext cx="11528213" cy="6384662"/>
          </a:xfrm>
          <a:prstGeom prst="roundRect">
            <a:avLst>
              <a:gd name="adj" fmla="val 2387"/>
            </a:avLst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79000">
                <a:schemeClr val="bg1"/>
              </a:gs>
            </a:gsLst>
            <a:lin ang="5400000" scaled="0"/>
            <a:tileRect/>
          </a:gradFill>
          <a:ln>
            <a:noFill/>
          </a:ln>
          <a:effectLst>
            <a:outerShdw blurRad="254000" dist="63500" sx="102000" sy="102000" algn="ctr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4426" t="-1960" r="-14426" b="81369"/>
          <a:stretch>
            <a:fillRect/>
          </a:stretch>
        </p:blipFill>
        <p:spPr>
          <a:xfrm>
            <a:off x="-2727118" y="4114800"/>
            <a:ext cx="17736548" cy="2743201"/>
          </a:xfrm>
          <a:prstGeom prst="rect">
            <a:avLst/>
          </a:prstGeom>
        </p:spPr>
      </p:pic>
      <p:sp>
        <p:nvSpPr>
          <p:cNvPr id="7" name="标题 3"/>
          <p:cNvSpPr txBox="1"/>
          <p:nvPr/>
        </p:nvSpPr>
        <p:spPr>
          <a:xfrm>
            <a:off x="436100" y="259484"/>
            <a:ext cx="3151162" cy="6361847"/>
          </a:xfrm>
          <a:prstGeom prst="rect">
            <a:avLst/>
          </a:prstGeom>
          <a:solidFill>
            <a:srgbClr val="005AD2"/>
          </a:solidFill>
          <a:ln>
            <a:noFill/>
          </a:ln>
          <a:effectLst/>
        </p:spPr>
        <p:txBody>
          <a:bodyPr tIns="0" bIns="0" anchor="ctr"/>
          <a:lstStyle/>
          <a:p>
            <a:pPr algn="ctr">
              <a:spcBef>
                <a:spcPct val="0"/>
              </a:spcBef>
              <a:defRPr/>
            </a:pP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2" y="393122"/>
            <a:ext cx="2301507" cy="3855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07118" flipH="1">
            <a:off x="-4762466" y="-38208"/>
            <a:ext cx="10459919" cy="1062435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2324028" y="2391132"/>
            <a:ext cx="1980000" cy="2160000"/>
            <a:chOff x="806121" y="2244419"/>
            <a:chExt cx="2095094" cy="2369160"/>
          </a:xfrm>
        </p:grpSpPr>
        <p:sp>
          <p:nvSpPr>
            <p:cNvPr id="18" name="图形 11"/>
            <p:cNvSpPr>
              <a:spLocks noChangeAspect="1"/>
            </p:cNvSpPr>
            <p:nvPr/>
          </p:nvSpPr>
          <p:spPr>
            <a:xfrm>
              <a:off x="806121" y="2244419"/>
              <a:ext cx="2095094" cy="2369160"/>
            </a:xfrm>
            <a:custGeom>
              <a:avLst/>
              <a:gdLst>
                <a:gd name="connsiteX0" fmla="*/ 0 w 1638300"/>
                <a:gd name="connsiteY0" fmla="*/ 526733 h 1852612"/>
                <a:gd name="connsiteX1" fmla="*/ 0 w 1638300"/>
                <a:gd name="connsiteY1" fmla="*/ 1325880 h 1852612"/>
                <a:gd name="connsiteX2" fmla="*/ 63818 w 1638300"/>
                <a:gd name="connsiteY2" fmla="*/ 1436370 h 1852612"/>
                <a:gd name="connsiteX3" fmla="*/ 755333 w 1638300"/>
                <a:gd name="connsiteY3" fmla="*/ 1835468 h 1852612"/>
                <a:gd name="connsiteX4" fmla="*/ 882968 w 1638300"/>
                <a:gd name="connsiteY4" fmla="*/ 1835468 h 1852612"/>
                <a:gd name="connsiteX5" fmla="*/ 1574483 w 1638300"/>
                <a:gd name="connsiteY5" fmla="*/ 1436370 h 1852612"/>
                <a:gd name="connsiteX6" fmla="*/ 1638300 w 1638300"/>
                <a:gd name="connsiteY6" fmla="*/ 1325880 h 1852612"/>
                <a:gd name="connsiteX7" fmla="*/ 1638300 w 1638300"/>
                <a:gd name="connsiteY7" fmla="*/ 526733 h 1852612"/>
                <a:gd name="connsiteX8" fmla="*/ 1574483 w 1638300"/>
                <a:gd name="connsiteY8" fmla="*/ 416243 h 1852612"/>
                <a:gd name="connsiteX9" fmla="*/ 882968 w 1638300"/>
                <a:gd name="connsiteY9" fmla="*/ 17145 h 1852612"/>
                <a:gd name="connsiteX10" fmla="*/ 755333 w 1638300"/>
                <a:gd name="connsiteY10" fmla="*/ 17145 h 1852612"/>
                <a:gd name="connsiteX11" fmla="*/ 63818 w 1638300"/>
                <a:gd name="connsiteY11" fmla="*/ 416243 h 1852612"/>
                <a:gd name="connsiteX12" fmla="*/ 0 w 1638300"/>
                <a:gd name="connsiteY12" fmla="*/ 526733 h 185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8300" h="1852612">
                  <a:moveTo>
                    <a:pt x="0" y="526733"/>
                  </a:moveTo>
                  <a:lnTo>
                    <a:pt x="0" y="1325880"/>
                  </a:lnTo>
                  <a:cubicBezTo>
                    <a:pt x="0" y="1371600"/>
                    <a:pt x="23813" y="1413510"/>
                    <a:pt x="63818" y="1436370"/>
                  </a:cubicBezTo>
                  <a:lnTo>
                    <a:pt x="755333" y="1835468"/>
                  </a:lnTo>
                  <a:cubicBezTo>
                    <a:pt x="794385" y="1858328"/>
                    <a:pt x="842963" y="1858328"/>
                    <a:pt x="882968" y="1835468"/>
                  </a:cubicBezTo>
                  <a:lnTo>
                    <a:pt x="1574483" y="1436370"/>
                  </a:lnTo>
                  <a:cubicBezTo>
                    <a:pt x="1613535" y="1413510"/>
                    <a:pt x="1638300" y="1371600"/>
                    <a:pt x="1638300" y="1325880"/>
                  </a:cubicBezTo>
                  <a:lnTo>
                    <a:pt x="1638300" y="526733"/>
                  </a:lnTo>
                  <a:cubicBezTo>
                    <a:pt x="1638300" y="481013"/>
                    <a:pt x="1614488" y="439103"/>
                    <a:pt x="1574483" y="416243"/>
                  </a:cubicBezTo>
                  <a:lnTo>
                    <a:pt x="882968" y="17145"/>
                  </a:lnTo>
                  <a:cubicBezTo>
                    <a:pt x="843915" y="-5715"/>
                    <a:pt x="795338" y="-5715"/>
                    <a:pt x="755333" y="17145"/>
                  </a:cubicBezTo>
                  <a:lnTo>
                    <a:pt x="63818" y="416243"/>
                  </a:lnTo>
                  <a:cubicBezTo>
                    <a:pt x="23813" y="439103"/>
                    <a:pt x="0" y="481013"/>
                    <a:pt x="0" y="526733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80000"/>
                  </a:schemeClr>
                </a:gs>
                <a:gs pos="100000">
                  <a:schemeClr val="tx2">
                    <a:alpha val="70000"/>
                  </a:schemeClr>
                </a:gs>
              </a:gsLst>
              <a:lin ang="16200000" scaled="1"/>
            </a:gradFill>
            <a:ln w="38100">
              <a:noFill/>
            </a:ln>
            <a:effectLst>
              <a:outerShdw blurRad="381000" dist="508000" dir="5400000" sx="80000" sy="80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386392" y="2856393"/>
              <a:ext cx="934550" cy="1217733"/>
              <a:chOff x="2246666" y="3479316"/>
              <a:chExt cx="934550" cy="1217733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2384262" y="3479316"/>
                <a:ext cx="659361" cy="98523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spcAft>
                    <a:spcPts val="400"/>
                  </a:spcAft>
                  <a:buClr>
                    <a:schemeClr val="accent1"/>
                  </a:buClr>
                  <a:buSzPct val="70000"/>
                </a:pPr>
                <a:r>
                  <a:rPr kumimoji="1" lang="zh-CN" altLang="en-US" sz="2600" b="1" kern="1000" baseline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汇 报</a:t>
                </a:r>
                <a:endParaRPr kumimoji="1" lang="en-US" altLang="zh-CN" sz="2600" b="1" kern="1000" baseline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ctr">
                  <a:spcAft>
                    <a:spcPts val="400"/>
                  </a:spcAft>
                  <a:buClr>
                    <a:schemeClr val="accent1"/>
                  </a:buClr>
                  <a:buSzPct val="70000"/>
                </a:pPr>
                <a:r>
                  <a:rPr kumimoji="1" lang="zh-CN" altLang="en-US" sz="2600" b="1" kern="1000" baseline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提 纲</a:t>
                </a:r>
                <a:endParaRPr kumimoji="1" lang="en-US" sz="2600" b="1" kern="1000" baseline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246666" y="4481605"/>
                <a:ext cx="9345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accent1"/>
                  </a:buClr>
                  <a:buSzPct val="70000"/>
                </a:pPr>
                <a:r>
                  <a:rPr kumimoji="1" lang="en-US" altLang="zh-CN" sz="1100" b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CONTENTS</a:t>
                </a:r>
                <a:endParaRPr kumimoji="1" lang="en-US" sz="11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矩形: 圆角 15"/>
          <p:cNvSpPr/>
          <p:nvPr/>
        </p:nvSpPr>
        <p:spPr>
          <a:xfrm rot="2700000">
            <a:off x="11913636" y="6152955"/>
            <a:ext cx="890287" cy="890287"/>
          </a:xfrm>
          <a:prstGeom prst="roundRect">
            <a:avLst>
              <a:gd name="adj" fmla="val 20000"/>
            </a:avLst>
          </a:prstGeo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81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en-US" sz="20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575734" y="134952"/>
            <a:ext cx="11040533" cy="550848"/>
          </a:xfrm>
          <a:prstGeom prst="roundRect">
            <a:avLst>
              <a:gd name="adj" fmla="val 16673"/>
            </a:avLst>
          </a:prstGeom>
          <a:gradFill flip="none" rotWithShape="1">
            <a:gsLst>
              <a:gs pos="56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38100">
            <a:noFill/>
          </a:ln>
          <a:effectLst>
            <a:outerShdw blurRad="381000" dist="63500" dir="5400000" sx="90000" sy="9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83920"/>
            <a:ext cx="479291" cy="648455"/>
            <a:chOff x="0" y="7719"/>
            <a:chExt cx="359468" cy="648455"/>
          </a:xfrm>
        </p:grpSpPr>
        <p:sp>
          <p:nvSpPr>
            <p:cNvPr id="11" name="任意多边形: 形状 10"/>
            <p:cNvSpPr/>
            <p:nvPr/>
          </p:nvSpPr>
          <p:spPr bwMode="auto">
            <a:xfrm>
              <a:off x="0" y="7719"/>
              <a:ext cx="359468" cy="648455"/>
            </a:xfrm>
            <a:custGeom>
              <a:avLst/>
              <a:gdLst>
                <a:gd name="connsiteX0" fmla="*/ 0 w 359468"/>
                <a:gd name="connsiteY0" fmla="*/ 0 h 648455"/>
                <a:gd name="connsiteX1" fmla="*/ 8446 w 359468"/>
                <a:gd name="connsiteY1" fmla="*/ 41836 h 648455"/>
                <a:gd name="connsiteX2" fmla="*/ 107502 w 359468"/>
                <a:gd name="connsiteY2" fmla="*/ 107494 h 648455"/>
                <a:gd name="connsiteX3" fmla="*/ 144455 w 359468"/>
                <a:gd name="connsiteY3" fmla="*/ 107494 h 648455"/>
                <a:gd name="connsiteX4" fmla="*/ 359468 w 359468"/>
                <a:gd name="connsiteY4" fmla="*/ 322938 h 648455"/>
                <a:gd name="connsiteX5" fmla="*/ 144455 w 359468"/>
                <a:gd name="connsiteY5" fmla="*/ 538382 h 648455"/>
                <a:gd name="connsiteX6" fmla="*/ 94727 w 359468"/>
                <a:gd name="connsiteY6" fmla="*/ 538382 h 648455"/>
                <a:gd name="connsiteX7" fmla="*/ 107502 w 359468"/>
                <a:gd name="connsiteY7" fmla="*/ 540961 h 648455"/>
                <a:gd name="connsiteX8" fmla="*/ 8446 w 359468"/>
                <a:gd name="connsiteY8" fmla="*/ 606620 h 648455"/>
                <a:gd name="connsiteX9" fmla="*/ 0 w 359468"/>
                <a:gd name="connsiteY9" fmla="*/ 648455 h 64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468" h="648455">
                  <a:moveTo>
                    <a:pt x="0" y="0"/>
                  </a:moveTo>
                  <a:lnTo>
                    <a:pt x="8446" y="41836"/>
                  </a:lnTo>
                  <a:cubicBezTo>
                    <a:pt x="24766" y="80420"/>
                    <a:pt x="62972" y="107494"/>
                    <a:pt x="107502" y="107494"/>
                  </a:cubicBezTo>
                  <a:lnTo>
                    <a:pt x="144455" y="107494"/>
                  </a:lnTo>
                  <a:cubicBezTo>
                    <a:pt x="263203" y="107494"/>
                    <a:pt x="359468" y="203952"/>
                    <a:pt x="359468" y="322938"/>
                  </a:cubicBezTo>
                  <a:cubicBezTo>
                    <a:pt x="359468" y="441924"/>
                    <a:pt x="263203" y="538382"/>
                    <a:pt x="144455" y="538382"/>
                  </a:cubicBezTo>
                  <a:lnTo>
                    <a:pt x="94727" y="538382"/>
                  </a:lnTo>
                  <a:lnTo>
                    <a:pt x="107502" y="540961"/>
                  </a:lnTo>
                  <a:cubicBezTo>
                    <a:pt x="62972" y="540961"/>
                    <a:pt x="24766" y="568035"/>
                    <a:pt x="8446" y="606620"/>
                  </a:cubicBezTo>
                  <a:lnTo>
                    <a:pt x="0" y="648455"/>
                  </a:ln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 w="38100">
              <a:noFill/>
            </a:ln>
            <a:effectLst>
              <a:outerShdw blurRad="381000" dist="63500" dir="5400000" sx="90000" sy="90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 bwMode="auto">
            <a:xfrm rot="5400000">
              <a:off x="138848" y="295601"/>
              <a:ext cx="81328" cy="70110"/>
            </a:xfrm>
            <a:prstGeom prst="triangle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381000" dist="63500" dir="5400000" sx="90000" sy="90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575734" y="189989"/>
            <a:ext cx="11040533" cy="440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80000" tIns="0" rIns="0" bIns="0" numCol="1" spcCol="0" rtlCol="0" fromWordArt="0" anchor="ctr" anchorCtr="0" forceAA="0" compatLnSpc="1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zh-CN" altLang="en-US" sz="2800" b="1" kern="1200" dirty="0">
                <a:solidFill>
                  <a:schemeClr val="bg1"/>
                </a:solidFill>
                <a:ea typeface="微软雅黑" panose="020B0503020204020204" pitchFamily="34" charset="-122"/>
              </a:defRPr>
            </a:lvl1pPr>
          </a:lstStyle>
          <a:p>
            <a:pPr lvl="0">
              <a:spcBef>
                <a:spcPct val="0"/>
              </a:spcBef>
              <a:buClr>
                <a:schemeClr val="bg1"/>
              </a:buClr>
              <a:buSzPct val="40000"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479291" y="914400"/>
            <a:ext cx="11136976" cy="5441953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"/>
              <a:defRPr lang="zh-CN" alt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defRPr lang="zh-CN" alt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 lang="zh-CN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 lang="zh-CN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defRPr lang="zh-CN" alt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3"/>
          </p:nvPr>
        </p:nvSpPr>
        <p:spPr>
          <a:xfrm>
            <a:off x="11616267" y="6515100"/>
            <a:ext cx="325205" cy="243904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lvl1pPr algn="ctr">
              <a:defRPr lang="zh-CN" altLang="en-US" sz="10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fld id="{3700298D-0D92-4BAD-A09B-BDA52E8803DB}" type="slidenum">
              <a:rPr lang="en-US" smtClean="0"/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张昱：项目结题验收汇报概述</a:t>
            </a:r>
            <a:endParaRPr lang="zh-CN" altLang="en-US" dirty="0"/>
          </a:p>
        </p:txBody>
      </p:sp>
      <p:sp>
        <p:nvSpPr>
          <p:cNvPr id="15" name="Footer Placeholder 4"/>
          <p:cNvSpPr txBox="1"/>
          <p:nvPr userDrawn="1"/>
        </p:nvSpPr>
        <p:spPr>
          <a:xfrm>
            <a:off x="192609" y="6356351"/>
            <a:ext cx="1670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S4Plus-USTC</a:t>
            </a:r>
            <a:r>
              <a:rPr lang="zh-CN" altLang="en-US" dirty="0"/>
              <a:t>研究组</a:t>
            </a:r>
            <a:endParaRPr lang="zh-CN" altLang="en-US" dirty="0"/>
          </a:p>
        </p:txBody>
      </p:sp>
      <p:sp>
        <p:nvSpPr>
          <p:cNvPr id="16" name="平行四边形 15"/>
          <p:cNvSpPr/>
          <p:nvPr userDrawn="1"/>
        </p:nvSpPr>
        <p:spPr>
          <a:xfrm>
            <a:off x="8056339" y="6426743"/>
            <a:ext cx="78730" cy="212350"/>
          </a:xfrm>
          <a:prstGeom prst="parallelogram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/>
          <p:cNvSpPr/>
          <p:nvPr userDrawn="1"/>
        </p:nvSpPr>
        <p:spPr>
          <a:xfrm>
            <a:off x="4068223" y="6426743"/>
            <a:ext cx="78730" cy="212350"/>
          </a:xfrm>
          <a:prstGeom prst="parallelogram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9596" y="0"/>
            <a:ext cx="12211189" cy="6858000"/>
          </a:xfrm>
          <a:prstGeom prst="rect">
            <a:avLst/>
          </a:prstGeom>
          <a:gradFill>
            <a:gsLst>
              <a:gs pos="54000">
                <a:srgbClr val="D7EFF5"/>
              </a:gs>
              <a:gs pos="100000">
                <a:schemeClr val="accent1">
                  <a:alpha val="5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575734" y="134952"/>
            <a:ext cx="11040533" cy="550848"/>
          </a:xfrm>
          <a:prstGeom prst="roundRect">
            <a:avLst>
              <a:gd name="adj" fmla="val 16673"/>
            </a:avLst>
          </a:prstGeom>
          <a:gradFill flip="none" rotWithShape="1">
            <a:gsLst>
              <a:gs pos="56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38100">
            <a:noFill/>
          </a:ln>
          <a:effectLst>
            <a:outerShdw blurRad="381000" dist="63500" dir="5400000" sx="90000" sy="90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83920"/>
            <a:ext cx="479291" cy="648455"/>
            <a:chOff x="0" y="7719"/>
            <a:chExt cx="359468" cy="648455"/>
          </a:xfrm>
        </p:grpSpPr>
        <p:sp>
          <p:nvSpPr>
            <p:cNvPr id="11" name="任意多边形: 形状 10"/>
            <p:cNvSpPr/>
            <p:nvPr/>
          </p:nvSpPr>
          <p:spPr bwMode="auto">
            <a:xfrm>
              <a:off x="0" y="7719"/>
              <a:ext cx="359468" cy="648455"/>
            </a:xfrm>
            <a:custGeom>
              <a:avLst/>
              <a:gdLst>
                <a:gd name="connsiteX0" fmla="*/ 0 w 359468"/>
                <a:gd name="connsiteY0" fmla="*/ 0 h 648455"/>
                <a:gd name="connsiteX1" fmla="*/ 8446 w 359468"/>
                <a:gd name="connsiteY1" fmla="*/ 41836 h 648455"/>
                <a:gd name="connsiteX2" fmla="*/ 107502 w 359468"/>
                <a:gd name="connsiteY2" fmla="*/ 107494 h 648455"/>
                <a:gd name="connsiteX3" fmla="*/ 144455 w 359468"/>
                <a:gd name="connsiteY3" fmla="*/ 107494 h 648455"/>
                <a:gd name="connsiteX4" fmla="*/ 359468 w 359468"/>
                <a:gd name="connsiteY4" fmla="*/ 322938 h 648455"/>
                <a:gd name="connsiteX5" fmla="*/ 144455 w 359468"/>
                <a:gd name="connsiteY5" fmla="*/ 538382 h 648455"/>
                <a:gd name="connsiteX6" fmla="*/ 94727 w 359468"/>
                <a:gd name="connsiteY6" fmla="*/ 538382 h 648455"/>
                <a:gd name="connsiteX7" fmla="*/ 107502 w 359468"/>
                <a:gd name="connsiteY7" fmla="*/ 540961 h 648455"/>
                <a:gd name="connsiteX8" fmla="*/ 8446 w 359468"/>
                <a:gd name="connsiteY8" fmla="*/ 606620 h 648455"/>
                <a:gd name="connsiteX9" fmla="*/ 0 w 359468"/>
                <a:gd name="connsiteY9" fmla="*/ 648455 h 64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468" h="648455">
                  <a:moveTo>
                    <a:pt x="0" y="0"/>
                  </a:moveTo>
                  <a:lnTo>
                    <a:pt x="8446" y="41836"/>
                  </a:lnTo>
                  <a:cubicBezTo>
                    <a:pt x="24766" y="80420"/>
                    <a:pt x="62972" y="107494"/>
                    <a:pt x="107502" y="107494"/>
                  </a:cubicBezTo>
                  <a:lnTo>
                    <a:pt x="144455" y="107494"/>
                  </a:lnTo>
                  <a:cubicBezTo>
                    <a:pt x="263203" y="107494"/>
                    <a:pt x="359468" y="203952"/>
                    <a:pt x="359468" y="322938"/>
                  </a:cubicBezTo>
                  <a:cubicBezTo>
                    <a:pt x="359468" y="441924"/>
                    <a:pt x="263203" y="538382"/>
                    <a:pt x="144455" y="538382"/>
                  </a:cubicBezTo>
                  <a:lnTo>
                    <a:pt x="94727" y="538382"/>
                  </a:lnTo>
                  <a:lnTo>
                    <a:pt x="107502" y="540961"/>
                  </a:lnTo>
                  <a:cubicBezTo>
                    <a:pt x="62972" y="540961"/>
                    <a:pt x="24766" y="568035"/>
                    <a:pt x="8446" y="606620"/>
                  </a:cubicBezTo>
                  <a:lnTo>
                    <a:pt x="0" y="648455"/>
                  </a:ln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2700000" scaled="1"/>
            </a:gradFill>
            <a:ln w="38100">
              <a:noFill/>
            </a:ln>
            <a:effectLst>
              <a:outerShdw blurRad="381000" dist="63500" dir="5400000" sx="90000" sy="90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 bwMode="auto">
            <a:xfrm rot="5400000">
              <a:off x="138848" y="295601"/>
              <a:ext cx="81328" cy="70110"/>
            </a:xfrm>
            <a:prstGeom prst="triangle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381000" dist="63500" dir="5400000" sx="90000" sy="90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 sz="20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575734" y="189989"/>
            <a:ext cx="11040533" cy="440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80000" tIns="0" rIns="0" bIns="0" numCol="1" spcCol="0" rtlCol="0" fromWordArt="0" anchor="ctr" anchorCtr="0" forceAA="0" compatLnSpc="1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zh-CN" altLang="en-US" sz="2800" b="1" kern="1200" dirty="0">
                <a:solidFill>
                  <a:schemeClr val="bg1"/>
                </a:solidFill>
                <a:ea typeface="微软雅黑" panose="020B0503020204020204" pitchFamily="34" charset="-122"/>
              </a:defRPr>
            </a:lvl1pPr>
          </a:lstStyle>
          <a:p>
            <a:pPr lvl="0">
              <a:spcBef>
                <a:spcPct val="0"/>
              </a:spcBef>
              <a:buClr>
                <a:schemeClr val="bg1"/>
              </a:buClr>
              <a:buSzPct val="40000"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3"/>
          </p:nvPr>
        </p:nvSpPr>
        <p:spPr>
          <a:xfrm>
            <a:off x="11616267" y="6515100"/>
            <a:ext cx="325205" cy="243904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lvl1pPr algn="ctr">
              <a:defRPr lang="zh-CN" altLang="en-US" sz="100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fld id="{3700298D-0D92-4BAD-A09B-BDA52E8803D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46516" y="941696"/>
            <a:ext cx="11901001" cy="5360408"/>
          </a:xfrm>
          <a:prstGeom prst="rect">
            <a:avLst/>
          </a:prstGeom>
        </p:spPr>
        <p:txBody>
          <a:bodyPr/>
          <a:lstStyle>
            <a:lvl1pPr marL="273050" indent="-273050">
              <a:lnSpc>
                <a:spcPct val="120000"/>
              </a:lnSpc>
              <a:spcBef>
                <a:spcPts val="600"/>
              </a:spcBef>
              <a:buSzPct val="80000"/>
              <a:buFontTx/>
              <a:buBlip>
                <a:blip r:embed="rId2"/>
              </a:buBlip>
              <a:defRPr lang="zh-CN" altLang="en-US" sz="2800" b="1" kern="12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27380" indent="-316230">
              <a:lnSpc>
                <a:spcPct val="12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n"/>
              <a:defRPr kumimoji="1" lang="en-US" altLang="zh-CN" sz="24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00430" indent="-228600">
              <a:lnSpc>
                <a:spcPct val="120000"/>
              </a:lnSpc>
              <a:spcBef>
                <a:spcPts val="600"/>
              </a:spcBef>
              <a:buSzPct val="80000"/>
              <a:buFontTx/>
              <a:buBlip>
                <a:blip r:embed="rId3"/>
              </a:buBlip>
              <a:defRPr b="1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160780" indent="-228600">
              <a:lnSpc>
                <a:spcPct val="12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403985" indent="-2286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 sz="20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r>
              <a:rPr kumimoji="1" lang="zh-CN" altLang="en-US" dirty="0"/>
              <a:t>编辑母版文本样式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第二级</a:t>
            </a:r>
            <a:endParaRPr kumimoji="1" lang="en-US" altLang="zh-CN" dirty="0"/>
          </a:p>
          <a:p>
            <a:pPr lvl="2"/>
            <a:r>
              <a:rPr kumimoji="1" lang="zh-CN" altLang="en-US" dirty="0"/>
              <a:t>第三级</a:t>
            </a:r>
            <a:endParaRPr kumimoji="1" lang="en-US" altLang="zh-CN" dirty="0"/>
          </a:p>
          <a:p>
            <a:pPr lvl="3"/>
            <a:r>
              <a:rPr kumimoji="1" lang="zh-CN" altLang="en-US" dirty="0"/>
              <a:t>第四级 </a:t>
            </a:r>
            <a:endParaRPr kumimoji="1" lang="en-US" altLang="zh-CN" dirty="0"/>
          </a:p>
          <a:p>
            <a:pPr lvl="4"/>
            <a:r>
              <a:rPr kumimoji="1" lang="zh-CN" altLang="en-US" dirty="0"/>
              <a:t>第五级</a:t>
            </a:r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5066" y="136525"/>
            <a:ext cx="9672834" cy="614913"/>
          </a:xfrm>
        </p:spPr>
        <p:txBody>
          <a:bodyPr/>
          <a:lstStyle>
            <a:lvl1pPr>
              <a:defRPr sz="3600"/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kumimoji="1" lang="zh-CN" altLang="en-US"/>
              <a:t>张昱：项目结题验收汇报概述</a:t>
            </a:r>
            <a:endParaRPr kumimoji="1" lang="zh-CN" altLang="en-US" dirty="0"/>
          </a:p>
        </p:txBody>
      </p:sp>
      <p:sp>
        <p:nvSpPr>
          <p:cNvPr id="7" name="矩形: 圆角 22"/>
          <p:cNvSpPr/>
          <p:nvPr userDrawn="1"/>
        </p:nvSpPr>
        <p:spPr>
          <a:xfrm>
            <a:off x="11556957" y="6292872"/>
            <a:ext cx="455007" cy="4550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587977E-2C10-420F-BE86-C0F891FE5212}" type="slidenum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平行四边形 9"/>
          <p:cNvSpPr/>
          <p:nvPr userDrawn="1"/>
        </p:nvSpPr>
        <p:spPr>
          <a:xfrm>
            <a:off x="8056339" y="6426743"/>
            <a:ext cx="78730" cy="212350"/>
          </a:xfrm>
          <a:prstGeom prst="parallelogram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 userDrawn="1"/>
        </p:nvSpPr>
        <p:spPr>
          <a:xfrm>
            <a:off x="4068223" y="6426743"/>
            <a:ext cx="78730" cy="212350"/>
          </a:xfrm>
          <a:prstGeom prst="parallelogram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0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32764"/>
            <a:ext cx="10515600" cy="504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5AD2"/>
              </a:buClr>
              <a:buSzPct val="80000"/>
              <a:buFont typeface="Wingdings" panose="05000000000000000000" pitchFamily="2" charset="2"/>
              <a:buChar char="q"/>
            </a:pPr>
            <a:r>
              <a:rPr lang="zh-CN" altLang="en-US" sz="2800" dirty="0"/>
              <a:t>出版</a:t>
            </a:r>
            <a:endParaRPr lang="en-US" altLang="zh-CN" sz="28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5AD2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zh-CN" sz="2800" b="1" dirty="0">
                <a:solidFill>
                  <a:srgbClr val="262626"/>
                </a:solidFill>
                <a:sym typeface="微软雅黑" panose="020B0503020204020204" pitchFamily="34" charset="-122"/>
              </a:rPr>
              <a:t>XX</a:t>
            </a:r>
            <a:endParaRPr lang="en-US" altLang="zh-CN" sz="2800" b="1" dirty="0">
              <a:solidFill>
                <a:srgbClr val="262626"/>
              </a:solidFill>
              <a:sym typeface="微软雅黑" panose="020B0503020204020204" pitchFamily="34" charset="-12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5AD2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zh-CN" sz="2800" b="1" dirty="0">
                <a:solidFill>
                  <a:srgbClr val="262626"/>
                </a:solidFill>
                <a:sym typeface="微软雅黑" panose="020B0503020204020204" pitchFamily="34" charset="-122"/>
              </a:rPr>
              <a:t>YY</a:t>
            </a:r>
            <a:endParaRPr lang="en-US" altLang="zh-CN" sz="2800" b="1" dirty="0">
              <a:solidFill>
                <a:srgbClr val="262626"/>
              </a:solidFill>
              <a:sym typeface="微软雅黑" panose="020B0503020204020204" pitchFamily="34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张昱：项目结题验收汇报概述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71A84-A18C-41AE-AACC-0B3972D6D19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CC471A84-A18C-41AE-AACC-0B3972D6D193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09" y="515462"/>
            <a:ext cx="3506728" cy="58737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860884" y="2269567"/>
            <a:ext cx="8470232" cy="964245"/>
            <a:chOff x="995045" y="1856477"/>
            <a:chExt cx="7153910" cy="964245"/>
          </a:xfrm>
        </p:grpSpPr>
        <p:sp>
          <p:nvSpPr>
            <p:cNvPr id="4" name="矩形: 圆角 4"/>
            <p:cNvSpPr/>
            <p:nvPr/>
          </p:nvSpPr>
          <p:spPr>
            <a:xfrm>
              <a:off x="995045" y="1907756"/>
              <a:ext cx="7153910" cy="86169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000000"/>
                  </a:solidFill>
                  <a:effectLst/>
                  <a:latin typeface="Times New Roman" panose="02020603050405020304" charset="0"/>
                  <a:cs typeface="Times New Roman" panose="02020603050405020304" charset="0"/>
                </a:rPr>
                <a:t>Combining Small Language Models and Large Language Models for Zero-Shot NL2SQL</a:t>
              </a:r>
              <a:endParaRPr lang="en-US" altLang="zh-CN" sz="2800" b="1" dirty="0">
                <a:solidFill>
                  <a:srgbClr val="000000"/>
                </a:solidFill>
                <a:effectLst/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95045" y="1856477"/>
              <a:ext cx="7153910" cy="964245"/>
              <a:chOff x="631309" y="1723634"/>
              <a:chExt cx="7153910" cy="964245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631309" y="1723634"/>
                <a:ext cx="7153910" cy="0"/>
              </a:xfrm>
              <a:prstGeom prst="line">
                <a:avLst/>
              </a:prstGeom>
              <a:gradFill>
                <a:gsLst>
                  <a:gs pos="88000">
                    <a:srgbClr val="FFFFFF">
                      <a:alpha val="0"/>
                    </a:srgbClr>
                  </a:gs>
                  <a:gs pos="69000">
                    <a:schemeClr val="bg1"/>
                  </a:gs>
                </a:gsLst>
                <a:lin ang="1800000" scaled="0"/>
              </a:gradFill>
              <a:ln w="25400">
                <a:gradFill flip="none" rotWithShape="1">
                  <a:gsLst>
                    <a:gs pos="100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/>
                    </a:gs>
                  </a:gsLst>
                  <a:lin ang="18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631309" y="2687879"/>
                <a:ext cx="7153910" cy="0"/>
              </a:xfrm>
              <a:prstGeom prst="line">
                <a:avLst/>
              </a:prstGeom>
              <a:gradFill>
                <a:gsLst>
                  <a:gs pos="88000">
                    <a:srgbClr val="FFFFFF">
                      <a:alpha val="0"/>
                    </a:srgbClr>
                  </a:gs>
                  <a:gs pos="69000">
                    <a:schemeClr val="bg1"/>
                  </a:gs>
                </a:gsLst>
                <a:lin ang="1800000" scaled="0"/>
              </a:gradFill>
              <a:ln w="25400">
                <a:gradFill flip="none" rotWithShape="1">
                  <a:gsLst>
                    <a:gs pos="100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/>
                    </a:gs>
                  </a:gsLst>
                  <a:lin ang="18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9" name="组合 8"/>
          <p:cNvGrpSpPr/>
          <p:nvPr/>
        </p:nvGrpSpPr>
        <p:grpSpPr>
          <a:xfrm>
            <a:off x="4466856" y="5317781"/>
            <a:ext cx="2953487" cy="617743"/>
            <a:chOff x="1091964" y="3852036"/>
            <a:chExt cx="2521322" cy="380486"/>
          </a:xfrm>
        </p:grpSpPr>
        <p:sp>
          <p:nvSpPr>
            <p:cNvPr id="10" name="矩形: 圆角 14"/>
            <p:cNvSpPr/>
            <p:nvPr/>
          </p:nvSpPr>
          <p:spPr>
            <a:xfrm>
              <a:off x="1404205" y="3852036"/>
              <a:ext cx="2209080" cy="380486"/>
            </a:xfrm>
            <a:prstGeom prst="roundRect">
              <a:avLst>
                <a:gd name="adj" fmla="val 18829"/>
              </a:avLst>
            </a:prstGeom>
            <a:solidFill>
              <a:schemeClr val="bg1"/>
            </a:soli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0" dist="63500" dir="5400000" algn="t" rotWithShape="0">
                <a:schemeClr val="tx1">
                  <a:alpha val="5000"/>
                </a:schemeClr>
              </a:outerShdw>
            </a:effectLst>
          </p:spPr>
          <p:txBody>
            <a:bodyPr rot="0" spcFirstLastPara="0" vertOverflow="overflow" horzOverflow="overflow" vert="horz" wrap="square" lIns="97200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spcBef>
                  <a:spcPts val="0"/>
                </a:spcBef>
                <a:buClr>
                  <a:srgbClr val="FFCC00"/>
                </a:buClr>
                <a:buSzPct val="80000"/>
              </a:pPr>
              <a:r>
                <a:rPr lang="zh-CN" altLang="en-US" sz="2400" b="1" dirty="0">
                  <a:cs typeface="+mn-ea"/>
                  <a:sym typeface="+mn-lt"/>
                </a:rPr>
                <a:t>魏星迪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1" name="矩形: 圆角 13"/>
            <p:cNvSpPr/>
            <p:nvPr/>
          </p:nvSpPr>
          <p:spPr>
            <a:xfrm>
              <a:off x="1091964" y="3852036"/>
              <a:ext cx="1171175" cy="380486"/>
            </a:xfrm>
            <a:prstGeom prst="roundRect">
              <a:avLst>
                <a:gd name="adj" fmla="val 24497"/>
              </a:avLst>
            </a:prstGeom>
            <a:gradFill flip="none" rotWithShape="1">
              <a:gsLst>
                <a:gs pos="41000">
                  <a:schemeClr val="tx2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38100">
              <a:noFill/>
            </a:ln>
            <a:effectLst>
              <a:outerShdw blurRad="254000" dist="190500" dir="5400000" sx="80000" sy="80000" algn="t" rotWithShape="0">
                <a:schemeClr val="tx2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400" kern="0" dirty="0">
                  <a:solidFill>
                    <a:schemeClr val="bg1"/>
                  </a:solidFill>
                  <a:cs typeface="+mn-ea"/>
                  <a:sym typeface="+mn-lt"/>
                </a:rPr>
                <a:t>报告人</a:t>
              </a: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00679" y="4636123"/>
            <a:ext cx="5190641" cy="276999"/>
            <a:chOff x="2765844" y="4561711"/>
            <a:chExt cx="1391877" cy="453568"/>
          </a:xfrm>
        </p:grpSpPr>
        <p:sp>
          <p:nvSpPr>
            <p:cNvPr id="13" name="文本框 12"/>
            <p:cNvSpPr txBox="1"/>
            <p:nvPr/>
          </p:nvSpPr>
          <p:spPr>
            <a:xfrm flipH="1">
              <a:off x="4157656" y="4607328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600"/>
                </a:spcAft>
              </a:pPr>
              <a:endParaRPr lang="zh-CN" altLang="en-US" b="1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2765844" y="4561711"/>
              <a:ext cx="1355039" cy="45356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en-US" altLang="zh-CN" dirty="0"/>
            </a:p>
          </p:txBody>
        </p:sp>
      </p:grpSp>
      <p:cxnSp>
        <p:nvCxnSpPr>
          <p:cNvPr id="15" name="直接连接符 14"/>
          <p:cNvCxnSpPr/>
          <p:nvPr/>
        </p:nvCxnSpPr>
        <p:spPr bwMode="auto">
          <a:xfrm flipV="1">
            <a:off x="1860883" y="5152873"/>
            <a:ext cx="8380800" cy="36748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接连接符 19"/>
          <p:cNvCxnSpPr/>
          <p:nvPr/>
        </p:nvCxnSpPr>
        <p:spPr bwMode="auto">
          <a:xfrm>
            <a:off x="761362" y="808731"/>
            <a:ext cx="3240000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文本框 20"/>
          <p:cNvSpPr txBox="1"/>
          <p:nvPr/>
        </p:nvSpPr>
        <p:spPr>
          <a:xfrm>
            <a:off x="4466856" y="4638228"/>
            <a:ext cx="2896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VLDB 2024</a:t>
            </a:r>
            <a:endParaRPr lang="en-US" altLang="zh-CN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345" y="3285490"/>
            <a:ext cx="6986270" cy="1388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SQL SKERCH GENRATION/SQL Sketch Learning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0095"/>
            <a:ext cx="7744460" cy="55797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08595" y="861060"/>
            <a:ext cx="4064000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将生成任务分为多个子部分，例如图中分为引起</a:t>
            </a:r>
            <a:r>
              <a:rPr lang="en-US" altLang="zh-CN"/>
              <a:t>select</a:t>
            </a:r>
            <a:r>
              <a:rPr lang="zh-CN" altLang="en-US"/>
              <a:t>子句，选择相关的</a:t>
            </a:r>
            <a:r>
              <a:rPr lang="en-US" altLang="zh-CN"/>
              <a:t>tables</a:t>
            </a:r>
            <a:r>
              <a:rPr lang="zh-CN" altLang="en-US"/>
              <a:t>，将问题转换为</a:t>
            </a:r>
            <a:r>
              <a:rPr lang="en-US" altLang="zh-CN"/>
              <a:t>SQL</a:t>
            </a:r>
            <a:r>
              <a:rPr lang="zh-CN" altLang="en-US"/>
              <a:t>结构</a:t>
            </a:r>
            <a:endParaRPr lang="zh-CN" altLang="en-US"/>
          </a:p>
          <a:p>
            <a:r>
              <a:rPr lang="en-US" altLang="zh-CN"/>
              <a:t>Database-aware serialization:</a:t>
            </a:r>
            <a:r>
              <a:rPr lang="zh-CN" altLang="en-US"/>
              <a:t>目前的</a:t>
            </a:r>
            <a:r>
              <a:rPr lang="en-US" altLang="zh-CN"/>
              <a:t>SLM</a:t>
            </a:r>
            <a:r>
              <a:rPr lang="zh-CN" altLang="en-US"/>
              <a:t>在进行</a:t>
            </a:r>
            <a:r>
              <a:rPr lang="en-US" altLang="zh-CN"/>
              <a:t>NL2SQL</a:t>
            </a:r>
            <a:r>
              <a:rPr lang="zh-CN" altLang="en-US"/>
              <a:t>时，会自动的直接从问题中选择相应的表格，本文将</a:t>
            </a:r>
            <a:r>
              <a:rPr lang="en-US" altLang="zh-CN"/>
              <a:t>Dschema</a:t>
            </a:r>
            <a:r>
              <a:rPr lang="zh-CN" altLang="en-US"/>
              <a:t>转换为序列，并强制要求</a:t>
            </a:r>
            <a:r>
              <a:rPr lang="en-US" altLang="zh-CN"/>
              <a:t>SLM</a:t>
            </a:r>
            <a:r>
              <a:rPr lang="zh-CN" altLang="en-US"/>
              <a:t>从序列中选择表格，之后再将表格中的参数转换为真实数据库中的</a:t>
            </a:r>
            <a:r>
              <a:rPr lang="en-US" altLang="zh-CN"/>
              <a:t>tables&amp;par</a:t>
            </a:r>
            <a:r>
              <a:rPr lang="en-US" altLang="zh-CN"/>
              <a:t>as</a:t>
            </a:r>
            <a:endParaRPr lang="en-US" altLang="zh-CN"/>
          </a:p>
          <a:p>
            <a:r>
              <a:rPr lang="zh-CN" altLang="en-US"/>
              <a:t>为了放置局部最优，保留了</a:t>
            </a:r>
            <a:r>
              <a:rPr lang="en-US" altLang="zh-CN"/>
              <a:t>SLM</a:t>
            </a:r>
            <a:r>
              <a:rPr lang="zh-CN" altLang="en-US"/>
              <a:t>生成的</a:t>
            </a:r>
            <a:r>
              <a:rPr lang="en-US" altLang="zh-CN"/>
              <a:t>top-k</a:t>
            </a:r>
            <a:r>
              <a:rPr lang="zh-CN" altLang="en-US"/>
              <a:t>作为候选。最终得到</a:t>
            </a:r>
            <a:r>
              <a:rPr lang="en-US" altLang="zh-CN"/>
              <a:t>Dselect={selecti}</a:t>
            </a:r>
            <a:r>
              <a:rPr lang="zh-CN" altLang="en-US"/>
              <a:t>，</a:t>
            </a:r>
            <a:r>
              <a:rPr lang="en-US" altLang="zh-CN"/>
              <a:t>Dfrom </a:t>
            </a:r>
            <a:r>
              <a:rPr lang="zh-CN" altLang="en-US"/>
              <a:t>，</a:t>
            </a:r>
            <a:r>
              <a:rPr lang="en-US" altLang="zh-CN"/>
              <a:t>and D</a:t>
            </a:r>
            <a:r>
              <a:rPr lang="en-US" altLang="zh-CN"/>
              <a:t>keywords</a:t>
            </a:r>
            <a:endParaRPr lang="en-US" altLang="zh-CN"/>
          </a:p>
          <a:p>
            <a:r>
              <a:rPr lang="en-US" altLang="zh-CN"/>
              <a:t>parameter learning</a:t>
            </a:r>
            <a:r>
              <a:rPr lang="zh-CN" altLang="en-US"/>
              <a:t>：通过最大化似然估计（</a:t>
            </a:r>
            <a:r>
              <a:rPr lang="en-US" altLang="zh-CN"/>
              <a:t>MLE</a:t>
            </a:r>
            <a:r>
              <a:rPr lang="zh-CN" altLang="en-US"/>
              <a:t>）来优化模型参数</a:t>
            </a:r>
            <a:r>
              <a:rPr lang="en-US" altLang="zh-CN"/>
              <a:t> </a:t>
            </a:r>
            <a:r>
              <a:rPr lang="zh-CN" altLang="en-US"/>
              <a:t>𝜃</a:t>
            </a:r>
            <a:endParaRPr lang="zh-CN" altLang="en-US"/>
          </a:p>
          <a:p>
            <a:r>
              <a:rPr lang="en-US" altLang="zh-CN"/>
              <a:t>θ</a:t>
            </a:r>
            <a:r>
              <a:rPr lang="zh-CN" altLang="en-US"/>
              <a:t>，以最小化目标</a:t>
            </a:r>
            <a:r>
              <a:rPr lang="en-US" altLang="zh-CN"/>
              <a:t> SQL </a:t>
            </a:r>
            <a:r>
              <a:rPr lang="zh-CN" altLang="en-US"/>
              <a:t>查询的负对数似然。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170680" y="4146550"/>
            <a:ext cx="2495550" cy="126682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465" y="6387465"/>
            <a:ext cx="6617335" cy="3581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SQL SKERCH GENRATION/SQL Sketch Learning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7808595" y="861060"/>
            <a:ext cx="40640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Database-aware serialization:</a:t>
            </a:r>
            <a:r>
              <a:rPr lang="zh-CN" altLang="en-US">
                <a:sym typeface="+mn-ea"/>
              </a:rPr>
              <a:t>目前的</a:t>
            </a:r>
            <a:r>
              <a:rPr lang="en-US" altLang="zh-CN">
                <a:sym typeface="+mn-ea"/>
              </a:rPr>
              <a:t>SLM</a:t>
            </a:r>
            <a:r>
              <a:rPr lang="zh-CN" altLang="en-US">
                <a:sym typeface="+mn-ea"/>
              </a:rPr>
              <a:t>在进行</a:t>
            </a:r>
            <a:r>
              <a:rPr lang="en-US" altLang="zh-CN">
                <a:sym typeface="+mn-ea"/>
              </a:rPr>
              <a:t>NL2SQL</a:t>
            </a:r>
            <a:r>
              <a:rPr lang="zh-CN" altLang="en-US">
                <a:sym typeface="+mn-ea"/>
              </a:rPr>
              <a:t>时，会自动的直接从问题中选择相应的表格，本文将</a:t>
            </a:r>
            <a:r>
              <a:rPr lang="en-US" altLang="zh-CN">
                <a:sym typeface="+mn-ea"/>
              </a:rPr>
              <a:t>Dschema</a:t>
            </a:r>
            <a:r>
              <a:rPr lang="zh-CN" altLang="en-US">
                <a:sym typeface="+mn-ea"/>
              </a:rPr>
              <a:t>转换为序列，并强制要求</a:t>
            </a:r>
            <a:r>
              <a:rPr lang="en-US" altLang="zh-CN">
                <a:sym typeface="+mn-ea"/>
              </a:rPr>
              <a:t>SLM</a:t>
            </a:r>
            <a:r>
              <a:rPr lang="zh-CN" altLang="en-US">
                <a:sym typeface="+mn-ea"/>
              </a:rPr>
              <a:t>从序列中选择表格，之后再将表格中的参数转换为真实数据库中的</a:t>
            </a:r>
            <a:r>
              <a:rPr lang="en-US" altLang="zh-CN">
                <a:sym typeface="+mn-ea"/>
              </a:rPr>
              <a:t>tables&amp;paras</a:t>
            </a:r>
            <a:endParaRPr lang="en-US" altLang="zh-CN"/>
          </a:p>
          <a:p>
            <a:r>
              <a:rPr lang="zh-CN" altLang="en-US">
                <a:sym typeface="+mn-ea"/>
              </a:rPr>
              <a:t>为了放置局部最优，保留了</a:t>
            </a:r>
            <a:r>
              <a:rPr lang="en-US" altLang="zh-CN">
                <a:sym typeface="+mn-ea"/>
              </a:rPr>
              <a:t>SLM</a:t>
            </a:r>
            <a:r>
              <a:rPr lang="zh-CN" altLang="en-US">
                <a:sym typeface="+mn-ea"/>
              </a:rPr>
              <a:t>生成的</a:t>
            </a:r>
            <a:r>
              <a:rPr lang="en-US" altLang="zh-CN">
                <a:sym typeface="+mn-ea"/>
              </a:rPr>
              <a:t>top-k</a:t>
            </a:r>
            <a:r>
              <a:rPr lang="zh-CN" altLang="en-US">
                <a:sym typeface="+mn-ea"/>
              </a:rPr>
              <a:t>作为候选。最终得到</a:t>
            </a:r>
            <a:r>
              <a:rPr lang="en-US" altLang="zh-CN">
                <a:sym typeface="+mn-ea"/>
              </a:rPr>
              <a:t>Dselect={selecti}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Dfrom 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and Dkeywords</a:t>
            </a:r>
            <a:endParaRPr lang="en-US" altLang="zh-CN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165" y="695325"/>
            <a:ext cx="5578475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SQL SKERCH GENRATION/</a:t>
            </a:r>
            <a:r>
              <a:rPr lang="en-US" altLang="zh-CN"/>
              <a:t>Question-Aware Aligner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8086090" y="685165"/>
            <a:ext cx="3529965" cy="6172835"/>
          </a:xfrm>
          <a:prstGeom prst="rect">
            <a:avLst/>
          </a:prstGeom>
        </p:spPr>
        <p:txBody>
          <a:bodyPr>
            <a:noAutofit/>
          </a:bodyPr>
          <a:p>
            <a:pPr marL="342900" indent="-342900">
              <a:spcBef>
                <a:spcPct val="0"/>
              </a:spcBef>
              <a:buFont typeface="Wingdings" panose="05000000000000000000" charset="0"/>
              <a:buChar char="p"/>
            </a:pPr>
            <a:r>
              <a:rPr lang="zh-CN" altLang="en-US" sz="2000"/>
              <a:t>通过分析问题的意图来确定</a:t>
            </a:r>
            <a:r>
              <a:rPr lang="en-US" altLang="zh-CN" sz="2000"/>
              <a:t>SQL</a:t>
            </a:r>
            <a:r>
              <a:rPr lang="zh-CN" altLang="en-US" sz="2000"/>
              <a:t>查询的</a:t>
            </a:r>
            <a:r>
              <a:rPr lang="en-US" altLang="zh-CN" sz="2000">
                <a:latin typeface="Consolas" panose="020B0609020204030204"/>
                <a:ea typeface="Consolas" panose="020B0609020204030204"/>
              </a:rPr>
              <a:t>SELECT</a:t>
            </a:r>
            <a:r>
              <a:rPr lang="zh-CN" altLang="en-US" sz="2000"/>
              <a:t>部分。例如，如果问题的意图是“哪个课程”，那么相应的</a:t>
            </a:r>
            <a:r>
              <a:rPr lang="en-US" altLang="zh-CN" sz="2000">
                <a:latin typeface="Consolas" panose="020B0609020204030204"/>
                <a:ea typeface="Consolas" panose="020B0609020204030204"/>
              </a:rPr>
              <a:t>SELECT</a:t>
            </a:r>
            <a:r>
              <a:rPr lang="zh-CN" altLang="en-US" sz="2000"/>
              <a:t>部分应该是</a:t>
            </a:r>
            <a:r>
              <a:rPr lang="en-US" altLang="zh-CN" sz="2000"/>
              <a:t>“SELECT course”</a:t>
            </a:r>
            <a:r>
              <a:rPr lang="zh-CN" altLang="en-US" sz="2000"/>
              <a:t>。</a:t>
            </a:r>
            <a:endParaRPr lang="zh-CN" altLang="en-US" sz="2000"/>
          </a:p>
          <a:p>
            <a:pPr indent="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zh-CN" altLang="en-US" sz="2000"/>
              <a:t>如果问题的要求是“最高分”，那么相应的</a:t>
            </a:r>
            <a:r>
              <a:rPr lang="en-US" altLang="zh-CN" sz="2000">
                <a:latin typeface="Consolas" panose="020B0609020204030204"/>
                <a:ea typeface="Consolas" panose="020B0609020204030204"/>
              </a:rPr>
              <a:t>Keywords</a:t>
            </a:r>
            <a:r>
              <a:rPr lang="zh-CN" altLang="en-US" sz="2000"/>
              <a:t>部分应该包括</a:t>
            </a:r>
            <a:r>
              <a:rPr lang="en-US" altLang="zh-CN" sz="2000"/>
              <a:t>“ORDER BY”</a:t>
            </a:r>
            <a:r>
              <a:rPr lang="zh-CN" altLang="en-US" sz="2000"/>
              <a:t>。</a:t>
            </a:r>
            <a:endParaRPr lang="zh-CN" altLang="en-US" sz="2000"/>
          </a:p>
          <a:p>
            <a:pPr marL="342900" indent="-342900">
              <a:spcBef>
                <a:spcPct val="0"/>
              </a:spcBef>
              <a:buFont typeface="Wingdings" panose="05000000000000000000" charset="0"/>
              <a:buChar char="p"/>
            </a:pPr>
            <a:r>
              <a:rPr lang="zh-CN" altLang="en-US" sz="2000" b="0"/>
              <a:t>设计问题感知对齐器</a:t>
            </a:r>
            <a:r>
              <a:rPr lang="zh-CN" altLang="en-US" sz="2000"/>
              <a:t>：</a:t>
            </a:r>
            <a:endParaRPr lang="zh-CN" altLang="en-US" sz="2000"/>
          </a:p>
          <a:p>
            <a:pPr indent="0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zh-CN" altLang="en-US" sz="2000"/>
              <a:t>为了缩小</a:t>
            </a:r>
            <a:r>
              <a:rPr lang="en-US" altLang="zh-CN" sz="2000"/>
              <a:t>SQL</a:t>
            </a:r>
            <a:r>
              <a:rPr lang="zh-CN" altLang="en-US" sz="2000"/>
              <a:t>草图候选项的范围，设计了一种问题感知对齐器，用于选择最佳的</a:t>
            </a:r>
            <a:r>
              <a:rPr lang="en-US" altLang="zh-CN" sz="2000">
                <a:latin typeface="Consolas" panose="020B0609020204030204"/>
                <a:ea typeface="Consolas" panose="020B0609020204030204"/>
              </a:rPr>
              <a:t>SELECT</a:t>
            </a:r>
            <a:r>
              <a:rPr lang="zh-CN" altLang="en-US" sz="2000"/>
              <a:t>和</a:t>
            </a:r>
            <a:r>
              <a:rPr lang="en-US" altLang="zh-CN" sz="2000">
                <a:latin typeface="Consolas" panose="020B0609020204030204"/>
                <a:ea typeface="Consolas" panose="020B0609020204030204"/>
              </a:rPr>
              <a:t>Keywords</a:t>
            </a:r>
            <a:r>
              <a:rPr lang="zh-CN" altLang="en-US" sz="2000"/>
              <a:t>。不对</a:t>
            </a:r>
            <a:r>
              <a:rPr lang="en-US" altLang="zh-CN" sz="2000">
                <a:latin typeface="Consolas" panose="020B0609020204030204"/>
                <a:ea typeface="Consolas" panose="020B0609020204030204"/>
              </a:rPr>
              <a:t>FROM</a:t>
            </a:r>
            <a:r>
              <a:rPr lang="zh-CN" altLang="en-US" sz="2000"/>
              <a:t>部分进行基于问题的过滤，因为</a:t>
            </a:r>
            <a:r>
              <a:rPr lang="en-US" altLang="zh-CN" sz="2000">
                <a:latin typeface="Consolas" panose="020B0609020204030204"/>
                <a:ea typeface="Consolas" panose="020B0609020204030204"/>
              </a:rPr>
              <a:t>FROM</a:t>
            </a:r>
            <a:r>
              <a:rPr lang="zh-CN" altLang="en-US" sz="2000"/>
              <a:t>部分还依赖于复杂的外键连接，不能直接根据问题的语义推断。</a:t>
            </a:r>
            <a:endParaRPr lang="zh-CN" altLang="en-US" sz="2000"/>
          </a:p>
          <a:p>
            <a:pPr>
              <a:spcBef>
                <a:spcPct val="0"/>
              </a:spcBef>
            </a:pPr>
            <a:endParaRPr lang="zh-CN" altLang="en-US" sz="2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" y="685165"/>
            <a:ext cx="7489825" cy="279654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5873115" y="873125"/>
            <a:ext cx="1890395" cy="2162175"/>
          </a:xfrm>
          <a:prstGeom prst="round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45440" y="3776980"/>
            <a:ext cx="7615555" cy="328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/>
              <a:t>输入序列构建：</a:t>
            </a:r>
            <a:r>
              <a:rPr lang="en-US" altLang="zh-CN" sz="1600"/>
              <a:t>  [CLS] user question: &amp;. our solution: SELECT,Keywords [SEP]</a:t>
            </a:r>
            <a:endParaRPr lang="en-US" altLang="zh-CN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/>
              <a:t>使用基于编码器的语言模型（如</a:t>
            </a:r>
            <a:r>
              <a:rPr lang="en-US" altLang="zh-CN" sz="1600"/>
              <a:t>BERT</a:t>
            </a:r>
            <a:r>
              <a:rPr lang="zh-CN" altLang="en-US" sz="1600"/>
              <a:t>、</a:t>
            </a:r>
            <a:r>
              <a:rPr lang="en-US" altLang="zh-CN" sz="1600"/>
              <a:t>RoBERTa</a:t>
            </a:r>
            <a:r>
              <a:rPr lang="zh-CN" altLang="en-US" sz="1600"/>
              <a:t>、</a:t>
            </a:r>
            <a:r>
              <a:rPr lang="en-US" altLang="zh-CN" sz="1600"/>
              <a:t>DeBERTa</a:t>
            </a:r>
            <a:r>
              <a:rPr lang="zh-CN" altLang="en-US" sz="1600"/>
              <a:t>）将输入序列转换为高维表示</a:t>
            </a:r>
            <a:r>
              <a:rPr lang="en-US" altLang="zh-CN" sz="1600"/>
              <a:t>[CLS]</a:t>
            </a:r>
            <a:r>
              <a:rPr lang="zh-CN" altLang="en-US" sz="1600"/>
              <a:t>。</a:t>
            </a:r>
            <a:endParaRPr lang="zh-CN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/>
              <a:t>将</a:t>
            </a:r>
            <a:r>
              <a:rPr lang="en-US" altLang="zh-CN" sz="1600"/>
              <a:t>[CLS]</a:t>
            </a:r>
            <a:r>
              <a:rPr lang="zh-CN" altLang="en-US" sz="1600"/>
              <a:t>表示输入到全连接层</a:t>
            </a:r>
            <a:r>
              <a:rPr lang="en-US" altLang="zh-CN" sz="1600"/>
              <a:t>FC(·)</a:t>
            </a:r>
            <a:r>
              <a:rPr lang="zh-CN" altLang="en-US" sz="1600"/>
              <a:t>中，以获得候选项</a:t>
            </a:r>
            <a:r>
              <a:rPr lang="en-US" altLang="zh-CN" sz="1600"/>
              <a:t>(SELECT, Keywords)</a:t>
            </a:r>
            <a:r>
              <a:rPr lang="zh-CN" altLang="en-US" sz="1600"/>
              <a:t>与用户问题</a:t>
            </a:r>
            <a:r>
              <a:rPr lang="en-US" altLang="zh-CN" sz="1600"/>
              <a:t>&amp;</a:t>
            </a:r>
            <a:r>
              <a:rPr lang="zh-CN" altLang="en-US" sz="1600"/>
              <a:t>之间的对齐评分</a:t>
            </a:r>
            <a:r>
              <a:rPr lang="en-US" altLang="zh-CN" sz="1600"/>
              <a:t>score</a:t>
            </a:r>
            <a:r>
              <a:rPr lang="zh-CN" altLang="en-US" sz="1600"/>
              <a:t>。</a:t>
            </a:r>
            <a:endParaRPr lang="zh-CN" altLang="en-US" sz="1600"/>
          </a:p>
          <a:p>
            <a:endParaRPr lang="en-US" altLang="zh-CN"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SQLQUERYCOMPLETION&amp;CORRECTION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71220"/>
            <a:ext cx="7004050" cy="5723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09385" y="871220"/>
            <a:ext cx="5314315" cy="1765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/>
              <a:t>多级匹配策略：</a:t>
            </a:r>
            <a:endParaRPr lang="zh-CN" alt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/>
              <a:t>将匹配范围分为三个级别分别为列，表，整个数据库，对于每一个预测的（</a:t>
            </a:r>
            <a:r>
              <a:rPr lang="en-US" altLang="zh-CN" sz="2000"/>
              <a:t>column</a:t>
            </a:r>
            <a:r>
              <a:rPr lang="zh-CN" altLang="en-US" sz="2000"/>
              <a:t>，</a:t>
            </a:r>
            <a:r>
              <a:rPr lang="en-US" altLang="zh-CN" sz="2000"/>
              <a:t>value</a:t>
            </a:r>
            <a:r>
              <a:rPr lang="zh-CN" altLang="en-US" sz="2000"/>
              <a:t>）如果</a:t>
            </a:r>
            <a:r>
              <a:rPr lang="en-US" altLang="zh-CN" sz="2000"/>
              <a:t>column</a:t>
            </a:r>
            <a:r>
              <a:rPr lang="zh-CN" altLang="en-US" sz="2000"/>
              <a:t>出错了需要在整个数据库范围内搜索，</a:t>
            </a:r>
            <a:r>
              <a:rPr lang="en-US" altLang="zh-CN" sz="2000"/>
              <a:t>value</a:t>
            </a:r>
            <a:r>
              <a:rPr lang="zh-CN" altLang="en-US" sz="2000"/>
              <a:t>出错只需要在对于的</a:t>
            </a:r>
            <a:r>
              <a:rPr lang="en-US" altLang="zh-CN" sz="2000"/>
              <a:t>column</a:t>
            </a:r>
            <a:r>
              <a:rPr lang="zh-CN" altLang="en-US" sz="2000"/>
              <a:t>中搜索出最匹配的</a:t>
            </a:r>
            <a:r>
              <a:rPr lang="en-US" altLang="zh-CN" sz="2000"/>
              <a:t>value‘</a:t>
            </a:r>
            <a:endParaRPr lang="en-US" altLang="zh-CN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/>
              <a:t>并且这种方法可以有效的防止第一步小模型遗漏掉的</a:t>
            </a:r>
            <a:r>
              <a:rPr lang="en-US" altLang="zh-CN" sz="2000"/>
              <a:t>table</a:t>
            </a:r>
            <a:endParaRPr lang="en-US" altLang="zh-CN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0" y="3369945"/>
            <a:ext cx="4466590" cy="7264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68490" y="4173855"/>
            <a:ext cx="4647565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字符相似度计算</a:t>
            </a:r>
            <a:r>
              <a:rPr lang="en-US" altLang="zh-CN"/>
              <a:t>-&gt;</a:t>
            </a:r>
            <a:r>
              <a:rPr lang="zh-CN" altLang="en-US"/>
              <a:t>编辑距离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基于语言的相似度计算：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>
                <a:sym typeface="+mn-ea"/>
              </a:rPr>
              <a:t>word2vec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>
                <a:sym typeface="+mn-ea"/>
              </a:rPr>
              <a:t>基于</a:t>
            </a:r>
            <a:r>
              <a:rPr lang="en-US" altLang="zh-CN">
                <a:sym typeface="+mn-ea"/>
              </a:rPr>
              <a:t>SLM SBERT</a:t>
            </a:r>
            <a:r>
              <a:rPr lang="zh-CN" altLang="en-US">
                <a:sym typeface="+mn-ea"/>
              </a:rPr>
              <a:t>编码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SQLQUERYCOMPLETION&amp;CORRECTION/SQL Query Selection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045" y="630555"/>
            <a:ext cx="5358130" cy="60534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62015" y="927100"/>
            <a:ext cx="5539740" cy="5460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SQL</a:t>
            </a:r>
            <a:r>
              <a:rPr lang="zh-CN" altLang="en-US"/>
              <a:t>查询完成：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基于在第</a:t>
            </a:r>
            <a:r>
              <a:rPr lang="en-US" altLang="zh-CN"/>
              <a:t>4</a:t>
            </a:r>
            <a:r>
              <a:rPr lang="zh-CN" altLang="en-US"/>
              <a:t>节中获得的每个</a:t>
            </a:r>
            <a:r>
              <a:rPr lang="en-US" altLang="zh-CN"/>
              <a:t>SQL</a:t>
            </a:r>
            <a:r>
              <a:rPr lang="zh-CN" altLang="en-US"/>
              <a:t>草图候选，</a:t>
            </a:r>
            <a:r>
              <a:rPr lang="en-US" altLang="zh-CN"/>
              <a:t>LLM</a:t>
            </a:r>
            <a:r>
              <a:rPr lang="zh-CN" altLang="en-US"/>
              <a:t>（大型语言模型）完成</a:t>
            </a:r>
            <a:r>
              <a:rPr lang="en-US" altLang="zh-CN"/>
              <a:t>SQL</a:t>
            </a:r>
            <a:r>
              <a:rPr lang="zh-CN" altLang="en-US"/>
              <a:t>查询，并选择最优的查询作为最终输出。</a:t>
            </a:r>
            <a:endParaRPr lang="zh-CN" altLang="en-US"/>
          </a:p>
          <a:p>
            <a:r>
              <a:rPr lang="en-US" altLang="zh-CN"/>
              <a:t> </a:t>
            </a:r>
            <a:r>
              <a:rPr lang="zh-CN" altLang="en-US"/>
              <a:t>查询修订触发：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如果一个查询返回空结果，就会触发查询修订。这是基于观察到人类在遇到这样的查询时通常会重新考虑的启发。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为此，设计了一种基于执行结果的选择策略。如果当前</a:t>
            </a:r>
            <a:r>
              <a:rPr lang="en-US" altLang="zh-CN"/>
              <a:t>SQL</a:t>
            </a:r>
            <a:r>
              <a:rPr lang="zh-CN" altLang="en-US"/>
              <a:t>查询不符合要求，将使用新的草图候选来指导</a:t>
            </a:r>
            <a:r>
              <a:rPr lang="en-US" altLang="zh-CN"/>
              <a:t>LLM</a:t>
            </a:r>
            <a:r>
              <a:rPr lang="zh-CN" altLang="en-US"/>
              <a:t>生成新的</a:t>
            </a:r>
            <a:r>
              <a:rPr lang="en-US" altLang="zh-CN"/>
              <a:t>SQL</a:t>
            </a:r>
            <a:r>
              <a:rPr lang="zh-CN" altLang="en-US"/>
              <a:t>查询。</a:t>
            </a:r>
            <a:endParaRPr lang="zh-CN" altLang="en-US"/>
          </a:p>
          <a:p>
            <a:r>
              <a:rPr lang="en-US" altLang="zh-CN"/>
              <a:t>SQL</a:t>
            </a:r>
            <a:r>
              <a:rPr lang="zh-CN" altLang="en-US"/>
              <a:t>查询的执行结果可以指示查询本身的质量。例如，当一个查询产生空结果时，人们通常会重新考虑该查询。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experiments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575945" y="74485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数据集</a:t>
            </a:r>
            <a:endParaRPr lang="zh-CN" altLang="en-US" sz="2400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825500" y="1306830"/>
          <a:ext cx="10219690" cy="284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0445"/>
                <a:gridCol w="5389245"/>
              </a:tblGrid>
              <a:tr h="6527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Spi</a:t>
                      </a:r>
                      <a:r>
                        <a:rPr lang="en-US" altLang="zh-CN"/>
                        <a:t>der</a:t>
                      </a:r>
                      <a:endParaRPr lang="en-US" altLang="zh-CN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训练</a:t>
                      </a:r>
                      <a:r>
                        <a:rPr lang="en-US" altLang="zh-CN"/>
                        <a:t>ZNL2SQL</a:t>
                      </a:r>
                      <a:r>
                        <a:rPr lang="zh-CN" altLang="en-US"/>
                        <a:t>的知名</a:t>
                      </a:r>
                      <a:r>
                        <a:rPr lang="en-US" altLang="zh-CN"/>
                        <a:t>NL2SQL</a:t>
                      </a:r>
                      <a:r>
                        <a:rPr lang="zh-CN" altLang="en-US"/>
                        <a:t>基准数据集，包含</a:t>
                      </a:r>
                      <a:r>
                        <a:rPr lang="en-US" altLang="zh-CN"/>
                        <a:t>200</a:t>
                      </a:r>
                      <a:r>
                        <a:rPr lang="zh-CN" altLang="en-US"/>
                        <a:t>个数据库，覆盖</a:t>
                      </a:r>
                      <a:r>
                        <a:rPr lang="en-US" altLang="zh-CN"/>
                        <a:t>138</a:t>
                      </a:r>
                      <a:r>
                        <a:rPr lang="zh-CN" altLang="en-US"/>
                        <a:t>个领域，如大学、政府等</a:t>
                      </a:r>
                      <a:endParaRPr lang="zh-CN" altLang="en-US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Dr.Spide</a:t>
                      </a:r>
                      <a:endParaRPr lang="en-US" altLang="zh-CN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基于</a:t>
                      </a:r>
                      <a:r>
                        <a:rPr lang="en-US" altLang="zh-CN"/>
                        <a:t>Spider</a:t>
                      </a:r>
                      <a:r>
                        <a:rPr lang="zh-CN" altLang="en-US"/>
                        <a:t>的综合基准，用于在新测试环境中评估</a:t>
                      </a:r>
                      <a:r>
                        <a:rPr lang="en-US" altLang="zh-CN"/>
                        <a:t>NL2SQL</a:t>
                      </a:r>
                      <a:r>
                        <a:rPr lang="zh-CN" altLang="en-US"/>
                        <a:t>方法的性能</a:t>
                      </a:r>
                      <a:endParaRPr lang="zh-CN" altLang="en-US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KaggleDBQA</a:t>
                      </a:r>
                      <a:endParaRPr lang="en-US" altLang="zh-CN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为</a:t>
                      </a:r>
                      <a:r>
                        <a:rPr lang="en-US" altLang="zh-CN"/>
                        <a:t>NL2SQL</a:t>
                      </a:r>
                      <a:r>
                        <a:rPr lang="zh-CN" altLang="en-US"/>
                        <a:t>任务设计的测试集，旨在模拟</a:t>
                      </a:r>
                      <a:r>
                        <a:rPr lang="en-US" altLang="zh-CN"/>
                        <a:t>NL2SQL</a:t>
                      </a:r>
                      <a:r>
                        <a:rPr lang="zh-CN" altLang="en-US"/>
                        <a:t>模型在现实场景中可能遇到的数据和问题</a:t>
                      </a:r>
                      <a:endParaRPr lang="zh-CN" altLang="en-US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GeoQuery</a:t>
                      </a:r>
                      <a:endParaRPr lang="en-US" altLang="zh-CN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专注于美国地理的</a:t>
                      </a:r>
                      <a:r>
                        <a:rPr lang="en-US" altLang="zh-CN"/>
                        <a:t>NL2SQL</a:t>
                      </a:r>
                      <a:r>
                        <a:rPr lang="zh-CN" altLang="en-US"/>
                        <a:t>基准，包含一个数据库和</a:t>
                      </a:r>
                      <a:r>
                        <a:rPr lang="en-US" altLang="zh-CN"/>
                        <a:t>877</a:t>
                      </a:r>
                      <a:r>
                        <a:rPr lang="zh-CN" altLang="en-US"/>
                        <a:t>个实例，每个实例由自然语言问题和</a:t>
                      </a:r>
                      <a:r>
                        <a:rPr lang="en-US" altLang="zh-CN"/>
                        <a:t>SQL</a:t>
                      </a:r>
                      <a:r>
                        <a:rPr lang="zh-CN" altLang="en-US"/>
                        <a:t>查询组成</a:t>
                      </a:r>
                      <a:endParaRPr lang="zh-CN" altLang="en-US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336800" y="766445"/>
            <a:ext cx="7518400" cy="540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评价指标：执行准确性（</a:t>
            </a:r>
            <a:r>
              <a:rPr lang="en-US" altLang="zh-CN"/>
              <a:t>Execution Accuracy)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645160" y="4255770"/>
            <a:ext cx="10581005" cy="1423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accent1"/>
                </a:solidFill>
              </a:rPr>
              <a:t>Baselines:</a:t>
            </a:r>
            <a:endParaRPr lang="en-US" altLang="zh-CN">
              <a:solidFill>
                <a:schemeClr val="accent1"/>
              </a:solidFill>
            </a:endParaRPr>
          </a:p>
          <a:p>
            <a:pPr indent="0">
              <a:buNone/>
            </a:pPr>
            <a:r>
              <a:rPr lang="en-US" altLang="zh-CN">
                <a:solidFill>
                  <a:srgbClr val="FF0000"/>
                </a:solidFill>
              </a:rPr>
              <a:t>SOTA SLM-based Models:</a:t>
            </a:r>
            <a:endParaRPr lang="en-US" altLang="zh-CN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SMBOP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RESDSQL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LLaMA2</a:t>
            </a:r>
            <a:endParaRPr lang="en-US" altLang="zh-CN"/>
          </a:p>
          <a:p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3657600" y="4620260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None/>
            </a:pPr>
            <a:r>
              <a:rPr lang="en-US" altLang="zh-CN">
                <a:solidFill>
                  <a:srgbClr val="FF0000"/>
                </a:solidFill>
                <a:sym typeface="+mn-ea"/>
              </a:rPr>
              <a:t>LLM-based Methods</a:t>
            </a:r>
            <a:endParaRPr lang="en-US" altLang="zh-CN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sym typeface="+mn-ea"/>
              </a:rPr>
              <a:t>Vanilla LLM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sym typeface="+mn-ea"/>
              </a:rPr>
              <a:t>LLM + In-Context Learning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sym typeface="+mn-ea"/>
              </a:rPr>
              <a:t>DIN-SQL</a:t>
            </a:r>
            <a:endParaRPr lang="en-US" altLang="zh-CN"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experiment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945" y="630555"/>
            <a:ext cx="11283950" cy="34905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experiment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575" y="630555"/>
            <a:ext cx="7562850" cy="3457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425" y="792480"/>
            <a:ext cx="3876675" cy="3133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4222115"/>
            <a:ext cx="11684000" cy="19697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experiment results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14935" y="752475"/>
            <a:ext cx="12077065" cy="5848985"/>
          </a:xfrm>
          <a:prstGeom prst="rect">
            <a:avLst/>
          </a:prstGeom>
        </p:spPr>
        <p:txBody>
          <a:bodyPr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/>
              <a:t>与开源</a:t>
            </a:r>
            <a:r>
              <a:rPr lang="en-US" altLang="zh-CN" sz="1600" b="0"/>
              <a:t>LLM</a:t>
            </a:r>
            <a:r>
              <a:rPr lang="zh-CN" altLang="en-US" sz="1600" b="0"/>
              <a:t>的比较</a:t>
            </a:r>
            <a:r>
              <a:rPr lang="zh-CN" altLang="en-US" sz="1600"/>
              <a:t>：</a:t>
            </a:r>
            <a:endParaRPr lang="zh-CN" altLang="en-US" sz="1600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 b="0"/>
              <a:t>Exp-1</a:t>
            </a:r>
            <a:r>
              <a:rPr lang="zh-CN" altLang="en-US" sz="1600"/>
              <a:t>：在</a:t>
            </a:r>
            <a:r>
              <a:rPr lang="en-US" altLang="zh-CN" sz="1600"/>
              <a:t>Dr.Spider</a:t>
            </a:r>
            <a:r>
              <a:rPr lang="zh-CN" altLang="en-US" sz="1600"/>
              <a:t>基准上，</a:t>
            </a:r>
            <a:r>
              <a:rPr lang="en-US" altLang="zh-CN" sz="1600"/>
              <a:t>ZNL2SQL</a:t>
            </a:r>
            <a:r>
              <a:rPr lang="zh-CN" altLang="en-US" sz="1600"/>
              <a:t>结合</a:t>
            </a:r>
            <a:r>
              <a:rPr lang="en-US" altLang="zh-CN" sz="1600"/>
              <a:t>gpt-3.5-turbo-0613</a:t>
            </a:r>
            <a:r>
              <a:rPr lang="zh-CN" altLang="en-US" sz="1600"/>
              <a:t>和</a:t>
            </a:r>
            <a:r>
              <a:rPr lang="en-US" altLang="zh-CN" sz="1600"/>
              <a:t>GPT-4</a:t>
            </a:r>
            <a:r>
              <a:rPr lang="zh-CN" altLang="en-US" sz="1600"/>
              <a:t>的表现优于所有基线模型，显示出更好的稳定性和准确性。</a:t>
            </a:r>
            <a:endParaRPr lang="zh-CN" altLang="en-US" sz="1600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 b="0"/>
              <a:t>Exp-2</a:t>
            </a:r>
            <a:r>
              <a:rPr lang="zh-CN" altLang="en-US" sz="1600"/>
              <a:t>：在</a:t>
            </a:r>
            <a:r>
              <a:rPr lang="en-US" altLang="zh-CN" sz="1600"/>
              <a:t>KaggleDBQA</a:t>
            </a:r>
            <a:r>
              <a:rPr lang="zh-CN" altLang="en-US" sz="1600"/>
              <a:t>和</a:t>
            </a:r>
            <a:r>
              <a:rPr lang="en-US" altLang="zh-CN" sz="1600"/>
              <a:t>GeoQuery</a:t>
            </a:r>
            <a:r>
              <a:rPr lang="zh-CN" altLang="en-US" sz="1600"/>
              <a:t>数据集上，</a:t>
            </a:r>
            <a:r>
              <a:rPr lang="en-US" altLang="zh-CN" sz="1600"/>
              <a:t>ZNL2SQL + gpt-4-0613</a:t>
            </a:r>
            <a:r>
              <a:rPr lang="zh-CN" altLang="en-US" sz="1600"/>
              <a:t>在完全不同的测试集上表现出更好的零样本推理能力。</a:t>
            </a:r>
            <a:endParaRPr lang="zh-CN" altLang="en-US" sz="160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/>
              <a:t>与专有</a:t>
            </a:r>
            <a:r>
              <a:rPr lang="en-US" altLang="zh-CN" sz="1600" b="0"/>
              <a:t>LLM</a:t>
            </a:r>
            <a:r>
              <a:rPr lang="zh-CN" altLang="en-US" sz="1600" b="0"/>
              <a:t>的比较</a:t>
            </a:r>
            <a:r>
              <a:rPr lang="zh-CN" altLang="en-US" sz="1600"/>
              <a:t>：</a:t>
            </a:r>
            <a:endParaRPr lang="zh-CN" altLang="en-US" sz="1600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 b="0"/>
              <a:t>Exp-3</a:t>
            </a:r>
            <a:r>
              <a:rPr lang="zh-CN" altLang="en-US" sz="1600"/>
              <a:t>：与上下文学习方法相比，</a:t>
            </a:r>
            <a:r>
              <a:rPr lang="en-US" altLang="zh-CN" sz="1600"/>
              <a:t>ZNL2SQL</a:t>
            </a:r>
            <a:r>
              <a:rPr lang="zh-CN" altLang="en-US" sz="1600"/>
              <a:t>在性能和成本上均表现出色。在</a:t>
            </a:r>
            <a:r>
              <a:rPr lang="en-US" altLang="zh-CN" sz="1600"/>
              <a:t>DBcontent-equivalence</a:t>
            </a:r>
            <a:r>
              <a:rPr lang="zh-CN" altLang="en-US" sz="1600"/>
              <a:t>测试集上，</a:t>
            </a:r>
            <a:r>
              <a:rPr lang="en-US" altLang="zh-CN" sz="1600"/>
              <a:t>ZNL2SQL</a:t>
            </a:r>
            <a:r>
              <a:rPr lang="zh-CN" altLang="en-US" sz="1600"/>
              <a:t>结合</a:t>
            </a:r>
            <a:r>
              <a:rPr lang="en-US" altLang="zh-CN" sz="1600"/>
              <a:t>GPT-4</a:t>
            </a:r>
            <a:r>
              <a:rPr lang="zh-CN" altLang="en-US" sz="1600"/>
              <a:t>的表现优于上下文学习方法。</a:t>
            </a:r>
            <a:endParaRPr lang="zh-CN" altLang="en-US" sz="1600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600"/>
              <a:t>使用</a:t>
            </a:r>
            <a:r>
              <a:rPr lang="en-US" altLang="zh-CN" sz="1600"/>
              <a:t>OpenAI</a:t>
            </a:r>
            <a:r>
              <a:rPr lang="zh-CN" altLang="en-US" sz="1600"/>
              <a:t>的</a:t>
            </a:r>
            <a:r>
              <a:rPr lang="en-US" altLang="zh-CN" sz="1600"/>
              <a:t>text-embedding-ada-002</a:t>
            </a:r>
            <a:r>
              <a:rPr lang="zh-CN" altLang="en-US" sz="1600"/>
              <a:t>与</a:t>
            </a:r>
            <a:r>
              <a:rPr lang="en-US" altLang="zh-CN" sz="1600"/>
              <a:t>SBERT</a:t>
            </a:r>
            <a:r>
              <a:rPr lang="zh-CN" altLang="en-US" sz="1600"/>
              <a:t>进行比较，虽然前者在语义信息编码上略胜一筹，但</a:t>
            </a:r>
            <a:r>
              <a:rPr lang="en-US" altLang="zh-CN" sz="1600"/>
              <a:t>SBERT</a:t>
            </a:r>
            <a:r>
              <a:rPr lang="zh-CN" altLang="en-US" sz="1600"/>
              <a:t>的编码成本更低，是合理的选择。</a:t>
            </a:r>
            <a:endParaRPr lang="zh-CN" altLang="en-US" sz="1600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600"/>
              <a:t>在成本方面，</a:t>
            </a:r>
            <a:r>
              <a:rPr lang="en-US" altLang="zh-CN" sz="1600"/>
              <a:t>ZNL2SQL</a:t>
            </a:r>
            <a:r>
              <a:rPr lang="zh-CN" altLang="en-US" sz="1600"/>
              <a:t>消耗的</a:t>
            </a:r>
            <a:r>
              <a:rPr lang="en-US" altLang="zh-CN" sz="1600"/>
              <a:t>token</a:t>
            </a:r>
            <a:r>
              <a:rPr lang="zh-CN" altLang="en-US" sz="1600"/>
              <a:t>数量远低于各种上下文学习方法，且在端到端推理运行时间上仅次于直接使用</a:t>
            </a:r>
            <a:r>
              <a:rPr lang="en-US" altLang="zh-CN" sz="1600"/>
              <a:t>gpt-3.5-turbo-0613</a:t>
            </a:r>
            <a:r>
              <a:rPr lang="zh-CN" altLang="en-US" sz="1600"/>
              <a:t>。</a:t>
            </a:r>
            <a:endParaRPr lang="zh-CN" altLang="en-US" sz="160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b="1"/>
              <a:t>结论</a:t>
            </a:r>
            <a:endParaRPr lang="zh-CN" altLang="en-US" b="1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/>
              <a:t>ZNL2SQL</a:t>
            </a:r>
            <a:r>
              <a:rPr lang="zh-CN" altLang="en-US" sz="1600"/>
              <a:t>结合</a:t>
            </a:r>
            <a:r>
              <a:rPr lang="en-US" altLang="zh-CN" sz="1600"/>
              <a:t>LLM</a:t>
            </a:r>
            <a:r>
              <a:rPr lang="zh-CN" altLang="en-US" sz="1600"/>
              <a:t>在</a:t>
            </a:r>
            <a:r>
              <a:rPr lang="en-US" altLang="zh-CN" sz="1600"/>
              <a:t>NL2SQL</a:t>
            </a:r>
            <a:r>
              <a:rPr lang="zh-CN" altLang="en-US" sz="1600"/>
              <a:t>推理中在准确性和效率上均优于单独使用</a:t>
            </a:r>
            <a:r>
              <a:rPr lang="en-US" altLang="zh-CN" sz="1600"/>
              <a:t>LLM</a:t>
            </a:r>
            <a:r>
              <a:rPr lang="zh-CN" altLang="en-US" sz="1600"/>
              <a:t>。</a:t>
            </a:r>
            <a:endParaRPr lang="zh-CN" altLang="en-US" sz="1600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600"/>
              <a:t>通过多级匹配和高效的编码方法，</a:t>
            </a:r>
            <a:r>
              <a:rPr lang="en-US" altLang="zh-CN" sz="1600"/>
              <a:t>ZNL2SQL</a:t>
            </a:r>
            <a:r>
              <a:rPr lang="zh-CN" altLang="en-US" sz="1600"/>
              <a:t>在新领域中无需重新训练即可进行推理，展示了其在不同测试环境中的强大适应能力。</a:t>
            </a:r>
            <a:endParaRPr lang="zh-CN" altLang="en-US" sz="160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600"/>
              <a:t>这些实验结果表明，</a:t>
            </a:r>
            <a:r>
              <a:rPr lang="en-US" altLang="zh-CN" sz="1600"/>
              <a:t>ZNL2SQL</a:t>
            </a:r>
            <a:r>
              <a:rPr lang="zh-CN" altLang="en-US" sz="1600"/>
              <a:t>不仅在性能上优于现有方法，还在成本和效率上具有显著优势。</a:t>
            </a:r>
            <a:endParaRPr lang="zh-CN" altLang="en-US" sz="1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945" y="4267200"/>
            <a:ext cx="631507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Ablation experiments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0" y="756920"/>
            <a:ext cx="6791325" cy="1533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416810"/>
            <a:ext cx="6486525" cy="2314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385" y="886460"/>
            <a:ext cx="5233670" cy="16865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275" y="2690495"/>
            <a:ext cx="4712335" cy="21710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25" y="4979035"/>
            <a:ext cx="7600950" cy="17335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3680" y="5188585"/>
            <a:ext cx="3762375" cy="1314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自然语言到</a:t>
            </a:r>
            <a:r>
              <a:rPr lang="en-US" altLang="zh-CN"/>
              <a:t> SQL </a:t>
            </a:r>
            <a:r>
              <a:rPr lang="zh-CN" altLang="en-US"/>
              <a:t>（</a:t>
            </a:r>
            <a:r>
              <a:rPr lang="en-US" altLang="zh-CN"/>
              <a:t>NL2SQL</a:t>
            </a:r>
            <a:r>
              <a:rPr lang="zh-CN" altLang="en-US"/>
              <a:t>）</a:t>
            </a:r>
            <a:r>
              <a:rPr lang="en-US" altLang="zh-CN"/>
              <a:t> </a:t>
            </a:r>
            <a:r>
              <a:rPr lang="zh-CN" altLang="en-US"/>
              <a:t>将自然语言问题转换为</a:t>
            </a:r>
            <a:r>
              <a:rPr lang="en-US" altLang="zh-CN"/>
              <a:t> SQL </a:t>
            </a:r>
            <a:r>
              <a:rPr lang="zh-CN" altLang="en-US"/>
              <a:t>查询，使非技术用户更容易访问和分析数据，因此可用于商业智能、数据分析和其他数据驱动的应用程序。</a:t>
            </a:r>
            <a:endParaRPr lang="zh-CN" altLang="en-US"/>
          </a:p>
          <a:p>
            <a:r>
              <a:rPr lang="zh-CN" altLang="en-US"/>
              <a:t>现在的方法在部署到新环境中，还需要大量的注释数据来重新训练，导致数据依赖</a:t>
            </a:r>
            <a:r>
              <a:rPr lang="zh-CN" altLang="en-US"/>
              <a:t>巨大。</a:t>
            </a:r>
            <a:endParaRPr lang="zh-CN" altLang="en-US"/>
          </a:p>
          <a:p>
            <a:r>
              <a:rPr lang="zh-CN" altLang="en-US"/>
              <a:t>测试环境中不同的语言现象（例如，缩写、同义词等）可能会导致现有</a:t>
            </a:r>
            <a:r>
              <a:rPr lang="en-US" altLang="zh-CN"/>
              <a:t> NL2SQL </a:t>
            </a:r>
            <a:r>
              <a:rPr lang="zh-CN" altLang="en-US"/>
              <a:t>模型的性能急剧下降</a:t>
            </a:r>
            <a:endParaRPr lang="zh-CN" altLang="en-US"/>
          </a:p>
          <a:p>
            <a:r>
              <a:rPr lang="en-US" altLang="zh-CN"/>
              <a:t>SLM</a:t>
            </a:r>
            <a:r>
              <a:t>预训练的数据集合和实际数据集有差距导致其结果出错，</a:t>
            </a:r>
            <a:r>
              <a:rPr lang="en-US" altLang="zh-CN"/>
              <a:t>LLM</a:t>
            </a:r>
            <a:r>
              <a:t>有着更强大的推理能力，但是往往会无法实现精确的的模式</a:t>
            </a:r>
            <a:r>
              <a:t>对齐。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fld id="{3700298D-0D92-4BAD-A09B-BDA52E8803DB}" type="slidenum">
              <a:rPr lang="en-US" smtClean="0"/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en-US" altLang="zh-C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results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91135" y="843915"/>
            <a:ext cx="11035665" cy="54463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b="0"/>
              <a:t>SQL</a:t>
            </a:r>
            <a:r>
              <a:rPr lang="zh-CN" altLang="en-US" b="0"/>
              <a:t>草图生成模块的影响（</a:t>
            </a:r>
            <a:r>
              <a:rPr lang="en-US" altLang="zh-CN" b="0"/>
              <a:t>Exp-4</a:t>
            </a:r>
            <a:r>
              <a:rPr lang="zh-CN" altLang="en-US" b="0"/>
              <a:t>）</a:t>
            </a:r>
            <a:r>
              <a:rPr lang="zh-CN" altLang="en-US"/>
              <a:t>：</a:t>
            </a:r>
            <a:endParaRPr lang="zh-CN" altLang="en-US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/>
              <a:t>数据库感知序列化策略对生成</a:t>
            </a:r>
            <a:r>
              <a:rPr lang="en-US" altLang="zh-CN"/>
              <a:t>SQL</a:t>
            </a:r>
            <a:r>
              <a:rPr lang="zh-CN" altLang="en-US"/>
              <a:t>草图的字符串匹配准确性影响最大，避免模型过度关注用户问题。</a:t>
            </a:r>
            <a:endParaRPr lang="zh-CN" altLang="en-US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/>
              <a:t>问题感知对齐器在</a:t>
            </a:r>
            <a:r>
              <a:rPr lang="en-US" altLang="zh-CN"/>
              <a:t>SELECT</a:t>
            </a:r>
            <a:r>
              <a:rPr lang="zh-CN" altLang="en-US"/>
              <a:t>和</a:t>
            </a:r>
            <a:r>
              <a:rPr lang="en-US" altLang="zh-CN"/>
              <a:t>KEYWORDS</a:t>
            </a:r>
            <a:r>
              <a:rPr lang="zh-CN" altLang="en-US"/>
              <a:t>部分有提升，表明进一步对齐这些部分与用户问题有助于</a:t>
            </a:r>
            <a:r>
              <a:rPr lang="en-US" altLang="zh-CN"/>
              <a:t>SQL</a:t>
            </a:r>
            <a:r>
              <a:rPr lang="zh-CN" altLang="en-US"/>
              <a:t>草图生成。</a:t>
            </a:r>
            <a:endParaRPr lang="zh-CN" altLang="en-US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/>
              <a:t>与基于嵌入的对齐器相比，</a:t>
            </a:r>
            <a:r>
              <a:rPr lang="en-US" altLang="zh-CN"/>
              <a:t>ZNL2SQL</a:t>
            </a:r>
            <a:r>
              <a:rPr lang="zh-CN" altLang="en-US"/>
              <a:t>的方法表现更好，因为它能通过自注意力机制捕捉更细粒度的对齐关系。</a:t>
            </a:r>
            <a:endParaRPr lang="zh-CN" altLang="en-US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b="0"/>
              <a:t>SQL</a:t>
            </a:r>
            <a:r>
              <a:rPr lang="zh-CN" altLang="en-US" b="0"/>
              <a:t>查询完成和修正模块的影响（</a:t>
            </a:r>
            <a:r>
              <a:rPr lang="en-US" altLang="zh-CN" b="0"/>
              <a:t>Exp-5</a:t>
            </a:r>
            <a:r>
              <a:rPr lang="zh-CN" altLang="en-US" b="0"/>
              <a:t>）</a:t>
            </a:r>
            <a:r>
              <a:rPr lang="zh-CN" altLang="en-US"/>
              <a:t>：</a:t>
            </a:r>
            <a:endParaRPr lang="zh-CN" altLang="en-US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/>
              <a:t>相似性匹配方法优于随机匹配和格式匹配，因为前者引入噪声，后者过于局限。</a:t>
            </a:r>
            <a:endParaRPr lang="zh-CN" altLang="en-US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/>
              <a:t>多级匹配方法表现最佳，因为它考虑了</a:t>
            </a:r>
            <a:r>
              <a:rPr lang="en-US" altLang="zh-CN"/>
              <a:t>LLM</a:t>
            </a:r>
            <a:r>
              <a:rPr lang="zh-CN" altLang="en-US"/>
              <a:t>的列预测错误，而仅在列内或整个数据库匹配会导致反馈偏离原始推理。</a:t>
            </a:r>
            <a:endParaRPr lang="zh-CN" altLang="en-US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/>
              <a:t>在相似性计算方法中，</a:t>
            </a:r>
            <a:r>
              <a:rPr lang="en-US" altLang="zh-CN"/>
              <a:t>SBERT</a:t>
            </a:r>
            <a:r>
              <a:rPr lang="zh-CN" altLang="en-US"/>
              <a:t>表现最稳定和优秀，优于</a:t>
            </a:r>
            <a:r>
              <a:rPr lang="en-US" altLang="zh-CN"/>
              <a:t>GloVe</a:t>
            </a:r>
            <a:r>
              <a:rPr lang="zh-CN" altLang="en-US"/>
              <a:t>和模糊匹配方法。</a:t>
            </a:r>
            <a:endParaRPr lang="zh-CN" altLang="en-US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b="0"/>
              <a:t>SLM</a:t>
            </a:r>
            <a:r>
              <a:rPr lang="zh-CN" altLang="en-US" b="0"/>
              <a:t>与</a:t>
            </a:r>
            <a:r>
              <a:rPr lang="en-US" altLang="zh-CN" b="0"/>
              <a:t>LLM</a:t>
            </a:r>
            <a:r>
              <a:rPr lang="zh-CN" altLang="en-US" b="0"/>
              <a:t>结合的相关性和有效性（</a:t>
            </a:r>
            <a:r>
              <a:rPr lang="en-US" altLang="zh-CN" b="0"/>
              <a:t>Exp-6</a:t>
            </a:r>
            <a:r>
              <a:rPr lang="zh-CN" altLang="en-US" b="0"/>
              <a:t>）</a:t>
            </a:r>
            <a:r>
              <a:rPr lang="zh-CN" altLang="en-US"/>
              <a:t>：</a:t>
            </a:r>
            <a:endParaRPr lang="zh-CN" altLang="en-US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/>
              <a:t>ZNL2SQL</a:t>
            </a:r>
            <a:r>
              <a:rPr lang="zh-CN" altLang="en-US"/>
              <a:t>的设计（</a:t>
            </a:r>
            <a:r>
              <a:rPr lang="en-US" altLang="zh-CN"/>
              <a:t>SLM + LLM</a:t>
            </a:r>
            <a:r>
              <a:rPr lang="zh-CN" altLang="en-US"/>
              <a:t>）优于其他三种设计选择，表明</a:t>
            </a:r>
            <a:r>
              <a:rPr lang="en-US" altLang="zh-CN"/>
              <a:t>SLM</a:t>
            </a:r>
            <a:r>
              <a:rPr lang="zh-CN" altLang="en-US"/>
              <a:t>适合可控生成</a:t>
            </a:r>
            <a:r>
              <a:rPr lang="en-US" altLang="zh-CN"/>
              <a:t>SQL</a:t>
            </a:r>
            <a:r>
              <a:rPr lang="zh-CN" altLang="en-US"/>
              <a:t>草图，而</a:t>
            </a:r>
            <a:r>
              <a:rPr lang="en-US" altLang="zh-CN"/>
              <a:t>LLM</a:t>
            </a:r>
            <a:r>
              <a:rPr lang="zh-CN" altLang="en-US"/>
              <a:t>适合生成需要复杂推理的部分。</a:t>
            </a:r>
            <a:endParaRPr lang="zh-CN" altLang="en-US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0"/>
              <a:t>结论</a:t>
            </a:r>
            <a:endParaRPr lang="zh-CN" altLang="en-US" sz="2400" b="0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/>
              <a:t>ZNL2SQL</a:t>
            </a:r>
            <a:r>
              <a:rPr lang="zh-CN" altLang="en-US"/>
              <a:t>通过结合</a:t>
            </a:r>
            <a:r>
              <a:rPr lang="en-US" altLang="zh-CN"/>
              <a:t>SLM</a:t>
            </a:r>
            <a:r>
              <a:rPr lang="zh-CN" altLang="en-US"/>
              <a:t>和</a:t>
            </a:r>
            <a:r>
              <a:rPr lang="en-US" altLang="zh-CN"/>
              <a:t>LLM</a:t>
            </a:r>
            <a:r>
              <a:rPr lang="zh-CN" altLang="en-US"/>
              <a:t>的优势，在</a:t>
            </a:r>
            <a:r>
              <a:rPr lang="en-US" altLang="zh-CN"/>
              <a:t>SQL</a:t>
            </a:r>
            <a:r>
              <a:rPr lang="zh-CN" altLang="en-US"/>
              <a:t>生成和推理中表现出色。</a:t>
            </a:r>
            <a:endParaRPr lang="zh-CN" altLang="en-US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/>
              <a:t>数据库感知和问题感知策略显著提高了</a:t>
            </a:r>
            <a:r>
              <a:rPr lang="en-US" altLang="zh-CN"/>
              <a:t>SQL</a:t>
            </a:r>
            <a:r>
              <a:rPr lang="zh-CN" altLang="en-US"/>
              <a:t>草图生成的准确性。</a:t>
            </a:r>
            <a:endParaRPr lang="zh-CN" altLang="en-US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/>
              <a:t>多级匹配和相似性计算方法有效地提高了</a:t>
            </a:r>
            <a:r>
              <a:rPr lang="en-US" altLang="zh-CN"/>
              <a:t>SQL</a:t>
            </a:r>
            <a:r>
              <a:rPr lang="zh-CN" altLang="en-US"/>
              <a:t>查询的完成和修正能力。</a:t>
            </a:r>
            <a:endParaRPr lang="zh-CN" altLang="en-US"/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/>
              <a:t>SLM</a:t>
            </a:r>
            <a:r>
              <a:rPr lang="zh-CN" altLang="en-US"/>
              <a:t>和</a:t>
            </a:r>
            <a:r>
              <a:rPr lang="en-US" altLang="zh-CN"/>
              <a:t>LLM</a:t>
            </a:r>
            <a:r>
              <a:rPr lang="zh-CN" altLang="en-US"/>
              <a:t>的结合设计在复杂推理任务中展示了优越的性能。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13025" y="1867535"/>
            <a:ext cx="6965950" cy="265874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7200"/>
              <a:t>感谢聆听！</a:t>
            </a:r>
            <a:endParaRPr lang="zh-CN" altLang="en-US" sz="7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dirty="0"/>
              <a:t>动机</a:t>
            </a:r>
            <a:endParaRPr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SLM </a:t>
            </a:r>
            <a:r>
              <a:rPr lang="zh-CN" altLang="en-US"/>
              <a:t>可以更好地理解数据库架构和</a:t>
            </a:r>
            <a:r>
              <a:rPr lang="en-US" altLang="zh-CN"/>
              <a:t> SQL </a:t>
            </a:r>
            <a:r>
              <a:rPr lang="zh-CN" altLang="en-US"/>
              <a:t>语法，这使其能够在结构识别和架构对齐方面表现出色。</a:t>
            </a:r>
            <a:endParaRPr lang="zh-CN" altLang="en-US"/>
          </a:p>
          <a:p>
            <a:r>
              <a:rPr lang="zh-CN" altLang="en-US"/>
              <a:t>相比之下，现有研究表明，由于缺乏主要知识，</a:t>
            </a:r>
            <a:r>
              <a:rPr lang="en-US" altLang="zh-CN"/>
              <a:t>LLM </a:t>
            </a:r>
            <a:r>
              <a:rPr lang="zh-CN" altLang="en-US"/>
              <a:t>经常面临</a:t>
            </a:r>
            <a:r>
              <a:rPr lang="en-US" altLang="zh-CN"/>
              <a:t>“</a:t>
            </a:r>
            <a:r>
              <a:rPr lang="zh-CN" altLang="en-US"/>
              <a:t>幻觉</a:t>
            </a:r>
            <a:r>
              <a:rPr lang="en-US" altLang="zh-CN"/>
              <a:t>”</a:t>
            </a:r>
            <a:r>
              <a:rPr lang="zh-CN" altLang="en-US"/>
              <a:t>问题，生成与给定指令无关的文本</a:t>
            </a:r>
            <a:r>
              <a:rPr lang="en-US" altLang="zh-CN"/>
              <a:t> </a:t>
            </a:r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通用</a:t>
            </a:r>
            <a:r>
              <a:rPr lang="en-US" altLang="zh-CN"/>
              <a:t> LLM </a:t>
            </a:r>
            <a:r>
              <a:rPr lang="zh-CN" altLang="en-US"/>
              <a:t>具有强大的语言推理能力</a:t>
            </a:r>
            <a:r>
              <a:rPr lang="en-US" altLang="zh-CN"/>
              <a:t> </a:t>
            </a:r>
            <a:r>
              <a:t>，</a:t>
            </a:r>
            <a:r>
              <a:rPr lang="zh-CN" altLang="en-US"/>
              <a:t>非常适合需要复杂条件推理的</a:t>
            </a:r>
            <a:r>
              <a:rPr lang="en-US" altLang="zh-CN"/>
              <a:t> SQL </a:t>
            </a:r>
            <a:r>
              <a:rPr lang="zh-CN" altLang="en-US"/>
              <a:t>完成。此外，</a:t>
            </a:r>
            <a:r>
              <a:rPr lang="en-US" altLang="zh-CN"/>
              <a:t>LLM </a:t>
            </a:r>
            <a:r>
              <a:rPr lang="zh-CN" altLang="en-US"/>
              <a:t>还表现出出色的交互能力，使其能够通过适当的反馈有效地执行纠错。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fld id="{3700298D-0D92-4BAD-A09B-BDA52E8803DB}" type="slidenum">
              <a:rPr lang="en-US" smtClean="0"/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en-US" altLang="zh-C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example</a:t>
            </a:r>
            <a:endParaRPr lang="en-US" altLang="zh-CN" dirty="0"/>
          </a:p>
        </p:txBody>
      </p:sp>
      <p:pic>
        <p:nvPicPr>
          <p:cNvPr id="6" name="内容占位符 5"/>
          <p:cNvPicPr>
            <a:picLocks noChangeAspect="1"/>
          </p:cNvPicPr>
          <p:nvPr>
            <p:ph sz="quarter" idx="11"/>
          </p:nvPr>
        </p:nvPicPr>
        <p:blipFill>
          <a:blip r:embed="rId1"/>
          <a:stretch>
            <a:fillRect/>
          </a:stretch>
        </p:blipFill>
        <p:spPr>
          <a:xfrm>
            <a:off x="201930" y="630555"/>
            <a:ext cx="4624705" cy="588454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fld id="{3700298D-0D92-4BAD-A09B-BDA52E8803DB}" type="slidenum">
              <a:rPr lang="en-US" smtClean="0"/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065" y="630555"/>
            <a:ext cx="5190490" cy="3035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ZNL2SQL</a:t>
            </a:r>
            <a:endParaRPr lang="en-US" altLang="zh-CN" dirty="0"/>
          </a:p>
        </p:txBody>
      </p:sp>
      <p:pic>
        <p:nvPicPr>
          <p:cNvPr id="7" name="内容占位符 6"/>
          <p:cNvPicPr>
            <a:picLocks noChangeAspect="1"/>
          </p:cNvPicPr>
          <p:nvPr>
            <p:ph sz="quarter" idx="11"/>
          </p:nvPr>
        </p:nvPicPr>
        <p:blipFill>
          <a:blip r:embed="rId1"/>
          <a:stretch>
            <a:fillRect/>
          </a:stretch>
        </p:blipFill>
        <p:spPr>
          <a:xfrm>
            <a:off x="600710" y="731520"/>
            <a:ext cx="5530850" cy="366585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fld id="{3700298D-0D92-4BAD-A09B-BDA52E8803DB}" type="slidenum">
              <a:rPr lang="en-US" smtClean="0"/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6" name="文本框 5"/>
          <p:cNvSpPr txBox="1"/>
          <p:nvPr/>
        </p:nvSpPr>
        <p:spPr>
          <a:xfrm>
            <a:off x="6131560" y="885190"/>
            <a:ext cx="5175250" cy="5629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ym typeface="+mn-ea"/>
              </a:rPr>
              <a:t>将</a:t>
            </a:r>
            <a:r>
              <a:rPr lang="en-US" altLang="zh-CN" sz="2400">
                <a:sym typeface="+mn-ea"/>
              </a:rPr>
              <a:t> NL2SQL </a:t>
            </a:r>
            <a:r>
              <a:rPr lang="zh-CN" altLang="en-US" sz="2400">
                <a:sym typeface="+mn-ea"/>
              </a:rPr>
              <a:t>任务分解为更小的子任务，这样每个子任务在我们的零镜头设置中更容易解决。自然，编写</a:t>
            </a:r>
            <a:r>
              <a:rPr lang="en-US" altLang="zh-CN" sz="2400">
                <a:sym typeface="+mn-ea"/>
              </a:rPr>
              <a:t> SQL </a:t>
            </a:r>
            <a:r>
              <a:rPr lang="zh-CN" altLang="en-US" sz="2400">
                <a:sym typeface="+mn-ea"/>
              </a:rPr>
              <a:t>查询的思考过程可以分为四个子任务：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1</a:t>
            </a:r>
            <a:r>
              <a:rPr lang="zh-CN" altLang="en-US" sz="2400">
                <a:sym typeface="+mn-ea"/>
              </a:rPr>
              <a:t>）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识别由</a:t>
            </a:r>
            <a:r>
              <a:rPr lang="en-US" altLang="zh-CN" sz="2400">
                <a:sym typeface="+mn-ea"/>
              </a:rPr>
              <a:t> SQL </a:t>
            </a:r>
            <a:r>
              <a:rPr lang="zh-CN" altLang="en-US" sz="2400">
                <a:sym typeface="+mn-ea"/>
              </a:rPr>
              <a:t>保留关键字组成的查询结构，例如</a:t>
            </a:r>
            <a:r>
              <a:rPr lang="en-US" altLang="zh-CN" sz="2400">
                <a:sym typeface="+mn-ea"/>
              </a:rPr>
              <a:t> SELECT</a:t>
            </a:r>
            <a:r>
              <a:rPr lang="zh-CN" altLang="en-US" sz="2400">
                <a:sym typeface="+mn-ea"/>
              </a:rPr>
              <a:t>、</a:t>
            </a:r>
            <a:r>
              <a:rPr lang="en-US" altLang="zh-CN" sz="2400">
                <a:sym typeface="+mn-ea"/>
              </a:rPr>
              <a:t>FROM</a:t>
            </a:r>
            <a:r>
              <a:rPr lang="zh-CN" altLang="en-US" sz="2400">
                <a:sym typeface="+mn-ea"/>
              </a:rPr>
              <a:t>、</a:t>
            </a:r>
            <a:r>
              <a:rPr lang="en-US" altLang="zh-CN" sz="2400">
                <a:sym typeface="+mn-ea"/>
              </a:rPr>
              <a:t>WHERE </a:t>
            </a:r>
            <a:r>
              <a:rPr lang="zh-CN" altLang="en-US" sz="2400">
                <a:sym typeface="+mn-ea"/>
              </a:rPr>
              <a:t>和</a:t>
            </a:r>
            <a:r>
              <a:rPr lang="en-US" altLang="zh-CN" sz="2400">
                <a:sym typeface="+mn-ea"/>
              </a:rPr>
              <a:t> ORDER BY;</a:t>
            </a:r>
            <a:endParaRPr lang="en-US" altLang="zh-CN" sz="2400"/>
          </a:p>
          <a:p>
            <a:r>
              <a:rPr lang="zh-CN" altLang="en-US"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）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将相关的模式元素与问题对齐，即</a:t>
            </a:r>
            <a:r>
              <a:rPr lang="en-US" altLang="zh-CN" sz="2400">
                <a:sym typeface="+mn-ea"/>
              </a:rPr>
              <a:t> SELECT </a:t>
            </a:r>
            <a:r>
              <a:rPr lang="zh-CN" altLang="en-US" sz="2400">
                <a:sym typeface="+mn-ea"/>
              </a:rPr>
              <a:t>和</a:t>
            </a:r>
            <a:r>
              <a:rPr lang="en-US" altLang="zh-CN" sz="2400">
                <a:sym typeface="+mn-ea"/>
              </a:rPr>
              <a:t> FROM </a:t>
            </a:r>
            <a:r>
              <a:rPr lang="zh-CN" altLang="en-US" sz="2400">
                <a:sym typeface="+mn-ea"/>
              </a:rPr>
              <a:t>子句中的列和表</a:t>
            </a:r>
            <a:r>
              <a:rPr lang="en-US" altLang="zh-CN" sz="2400">
                <a:sym typeface="+mn-ea"/>
              </a:rPr>
              <a:t>;</a:t>
            </a:r>
            <a:endParaRPr lang="en-US" altLang="zh-CN" sz="2400"/>
          </a:p>
          <a:p>
            <a:r>
              <a:rPr lang="zh-CN" altLang="en-US"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3</a:t>
            </a:r>
            <a:r>
              <a:rPr lang="zh-CN" altLang="en-US" sz="2400">
                <a:sym typeface="+mn-ea"/>
              </a:rPr>
              <a:t>）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完成</a:t>
            </a:r>
            <a:r>
              <a:rPr lang="en-US" altLang="zh-CN" sz="2400">
                <a:sym typeface="+mn-ea"/>
              </a:rPr>
              <a:t> SQLquerybydeducingconditionsinWHERE </a:t>
            </a:r>
            <a:r>
              <a:rPr lang="zh-CN" altLang="en-US" sz="2400">
                <a:sym typeface="+mn-ea"/>
              </a:rPr>
              <a:t>子句、</a:t>
            </a:r>
            <a:r>
              <a:rPr lang="en-US" altLang="zh-CN" sz="2400">
                <a:sym typeface="+mn-ea"/>
              </a:rPr>
              <a:t>ORDER BY </a:t>
            </a:r>
            <a:r>
              <a:rPr lang="zh-CN" altLang="en-US" sz="2400">
                <a:sym typeface="+mn-ea"/>
              </a:rPr>
              <a:t>或</a:t>
            </a:r>
            <a:r>
              <a:rPr lang="en-US" altLang="zh-CN" sz="2400">
                <a:sym typeface="+mn-ea"/>
              </a:rPr>
              <a:t> GROUP BY </a:t>
            </a:r>
            <a:r>
              <a:rPr lang="zh-CN" altLang="en-US" sz="2400">
                <a:sym typeface="+mn-ea"/>
              </a:rPr>
              <a:t>子句中的列等。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4</a:t>
            </a:r>
            <a:r>
              <a:rPr lang="zh-CN" altLang="en-US" sz="2400">
                <a:sym typeface="+mn-ea"/>
              </a:rPr>
              <a:t>）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如果有语法或执行错误，则迭代更正</a:t>
            </a:r>
            <a:r>
              <a:rPr lang="en-US" altLang="zh-CN" sz="2400">
                <a:sym typeface="+mn-ea"/>
              </a:rPr>
              <a:t> SQL </a:t>
            </a:r>
            <a:r>
              <a:rPr lang="zh-CN" altLang="en-US" sz="2400">
                <a:sym typeface="+mn-ea"/>
              </a:rPr>
              <a:t>查询。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challenges and </a:t>
            </a:r>
            <a:r>
              <a:rPr lang="en-US" altLang="zh-CN" dirty="0"/>
              <a:t>solutions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如何研发出一个</a:t>
            </a:r>
            <a:r>
              <a:rPr lang="en-US" altLang="zh-CN"/>
              <a:t>SQL</a:t>
            </a:r>
            <a:r>
              <a:t>草图生成方法可以适应新的数据库和新的语言</a:t>
            </a:r>
            <a:r>
              <a:t>现象。</a:t>
            </a:r>
          </a:p>
          <a:p>
            <a:r>
              <a:rPr lang="zh-CN" altLang="en-US"/>
              <a:t>是如何有效地指导</a:t>
            </a:r>
            <a:r>
              <a:rPr lang="en-US" altLang="zh-CN"/>
              <a:t> LLM</a:t>
            </a:r>
            <a:r>
              <a:rPr lang="zh-CN" altLang="en-US"/>
              <a:t>（例如</a:t>
            </a:r>
            <a:r>
              <a:rPr lang="en-US" altLang="zh-CN"/>
              <a:t> GPT4</a:t>
            </a:r>
            <a:r>
              <a:rPr lang="zh-CN" altLang="en-US"/>
              <a:t>）完成与数据库中存储的数据值一致的</a:t>
            </a:r>
            <a:r>
              <a:rPr lang="en-US" altLang="zh-CN"/>
              <a:t> SQL </a:t>
            </a:r>
            <a:r>
              <a:rPr lang="zh-CN" altLang="en-US"/>
              <a:t>查询</a:t>
            </a:r>
            <a:endParaRPr lang="zh-CN" altLang="en-US"/>
          </a:p>
          <a:p>
            <a:r>
              <a:t>引入基于</a:t>
            </a:r>
            <a:r>
              <a:rPr lang="en-US" altLang="zh-CN"/>
              <a:t>SLM</a:t>
            </a:r>
            <a:r>
              <a:t>的</a:t>
            </a:r>
            <a:r>
              <a:rPr lang="en-US" altLang="zh-CN"/>
              <a:t>encoder &amp; decoder </a:t>
            </a:r>
            <a:r>
              <a:t>来生成</a:t>
            </a:r>
            <a:r>
              <a:rPr lang="en-US" altLang="zh-CN"/>
              <a:t>sql</a:t>
            </a:r>
            <a:r>
              <a:t>草稿并设计了一个新奇的数据库序列化策略。并且一个问题敏感的工具依靠语言汉语来获得最相关的的</a:t>
            </a:r>
            <a:r>
              <a:rPr lang="en-US" altLang="zh-CN"/>
              <a:t>SQL </a:t>
            </a:r>
            <a:r>
              <a:t>草稿</a:t>
            </a:r>
          </a:p>
          <a:p>
            <a:r>
              <a:rPr lang="zh-CN" altLang="en-US"/>
              <a:t>设计了一种多级匹配策略，向</a:t>
            </a:r>
            <a:r>
              <a:rPr lang="en-US" altLang="zh-CN"/>
              <a:t> LLM </a:t>
            </a:r>
            <a:r>
              <a:rPr lang="zh-CN" altLang="en-US"/>
              <a:t>推荐最相关的值，并提出基于执行的选择策略，以选择没有语法或执行错误的最佳</a:t>
            </a:r>
            <a:r>
              <a:rPr lang="en-US" altLang="zh-CN"/>
              <a:t> SQL </a:t>
            </a:r>
            <a:r>
              <a:rPr lang="zh-CN" altLang="en-US"/>
              <a:t>查询。</a:t>
            </a:r>
            <a:endParaRPr lang="zh-CN" altLang="en-US"/>
          </a:p>
          <a:p/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fld id="{3700298D-0D92-4BAD-A09B-BDA52E8803DB}" type="slidenum">
              <a:rPr lang="en-US" smtClean="0"/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en-US" altLang="zh-C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contribution</a:t>
            </a:r>
            <a:r>
              <a:rPr lang="en-US" altLang="zh-CN" dirty="0"/>
              <a:t>s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第一个</a:t>
            </a:r>
            <a:r>
              <a:rPr lang="en-US" altLang="zh-CN"/>
              <a:t>ZNL2SQL</a:t>
            </a:r>
            <a:r>
              <a:t>框架</a:t>
            </a:r>
          </a:p>
          <a:p>
            <a:r>
              <a:rPr lang="zh-CN" altLang="en-US"/>
              <a:t>提出新技术来解决以下问题的挑战：</a:t>
            </a:r>
            <a:r>
              <a:rPr lang="en-US" altLang="zh-CN"/>
              <a:t>SQL </a:t>
            </a:r>
            <a:r>
              <a:rPr lang="zh-CN" altLang="en-US"/>
              <a:t>草图生成、</a:t>
            </a:r>
            <a:r>
              <a:rPr lang="en-US" altLang="zh-CN"/>
              <a:t>SQL </a:t>
            </a:r>
            <a:r>
              <a:rPr lang="zh-CN" altLang="en-US"/>
              <a:t>查询完成和更正</a:t>
            </a:r>
            <a:endParaRPr lang="zh-CN" altLang="en-US"/>
          </a:p>
          <a:p>
            <a:r>
              <a:rPr lang="zh-CN" altLang="en-US"/>
              <a:t>全新的</a:t>
            </a:r>
            <a:r>
              <a:rPr lang="en-US" altLang="zh-CN"/>
              <a:t> SOTA ZNL2SQL Result </a:t>
            </a:r>
            <a:r>
              <a:t>实验证明本文的方法优于传统基于</a:t>
            </a:r>
            <a:r>
              <a:rPr lang="en-US" altLang="zh-CN"/>
              <a:t>SLM</a:t>
            </a:r>
            <a:r>
              <a:t>和</a:t>
            </a:r>
            <a:r>
              <a:rPr lang="en-US" altLang="zh-CN"/>
              <a:t>LLM</a:t>
            </a:r>
            <a:r>
              <a:t>的方法</a:t>
            </a:r>
            <a:endParaRPr lang="zh-CN" altLang="en-US"/>
          </a:p>
          <a:p/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fld id="{3700298D-0D92-4BAD-A09B-BDA52E8803DB}" type="slidenum">
              <a:rPr lang="en-US" smtClean="0"/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en-US" altLang="zh-C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ZNL2SQL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∀</a:t>
            </a:r>
            <a:r>
              <a:rPr lang="en-US" altLang="zh-CN"/>
              <a:t>Dtest={(Di,Qi,Si)}</a:t>
            </a:r>
            <a:r>
              <a:rPr lang="en-US" altLang="zh-CN" baseline="30000"/>
              <a:t>M</a:t>
            </a:r>
            <a:r>
              <a:rPr lang="en-US" altLang="zh-CN" baseline="-25000"/>
              <a:t>i=0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⋢Dtrain=</a:t>
            </a:r>
            <a:r>
              <a:rPr lang="en-US" altLang="zh-CN">
                <a:sym typeface="+mn-ea"/>
              </a:rPr>
              <a:t>{(Di,Qi,Si)}</a:t>
            </a:r>
            <a:r>
              <a:rPr lang="en-US" altLang="zh-CN" baseline="30000">
                <a:sym typeface="+mn-ea"/>
              </a:rPr>
              <a:t>M</a:t>
            </a:r>
            <a:r>
              <a:rPr lang="en-US" altLang="zh-CN" baseline="-25000">
                <a:sym typeface="+mn-ea"/>
              </a:rPr>
              <a:t>i=0</a:t>
            </a:r>
            <a:endParaRPr lang="en-US" altLang="zh-CN" baseline="-25000">
              <a:sym typeface="+mn-ea"/>
            </a:endParaRPr>
          </a:p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在一个新的数据库</a:t>
            </a: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中测试</a:t>
            </a: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用一个全新的问题</a:t>
            </a: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测试</a:t>
            </a: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用不同复杂度的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进行测试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训练时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结构简单，测试时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结构复杂</a:t>
            </a: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0000"/>
            </a:pPr>
            <a:fld id="{3700298D-0D92-4BAD-A09B-BDA52E8803DB}" type="slidenum">
              <a:rPr lang="en-US" smtClean="0"/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en-US" altLang="zh-C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整体</a:t>
            </a:r>
            <a:r>
              <a:t>框架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290" y="798830"/>
            <a:ext cx="10946765" cy="22104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68095" y="3429000"/>
            <a:ext cx="9958705" cy="745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SQL Sketch Generation</a:t>
            </a:r>
            <a:r>
              <a:rPr lang="zh-CN" altLang="en-US" sz="2400"/>
              <a:t>：</a:t>
            </a:r>
            <a:r>
              <a:rPr lang="en-US" altLang="zh-CN" sz="2400"/>
              <a:t>Q</a:t>
            </a:r>
            <a:r>
              <a:rPr lang="zh-CN" altLang="en-US" sz="2400"/>
              <a:t>和</a:t>
            </a:r>
            <a:r>
              <a:rPr lang="en-US" altLang="zh-CN" sz="2400"/>
              <a:t>D</a:t>
            </a:r>
            <a:r>
              <a:rPr lang="zh-CN" altLang="en-US" sz="2400"/>
              <a:t>作为输入输出一些候选的</a:t>
            </a:r>
            <a:r>
              <a:rPr lang="en-US" altLang="zh-CN" sz="2400"/>
              <a:t>SQL Sketch Dschema</a:t>
            </a:r>
            <a:endParaRPr lang="en-US" altLang="zh-CN" sz="2400"/>
          </a:p>
          <a:p>
            <a:r>
              <a:rPr lang="en-US" altLang="zh-CN" sz="2400"/>
              <a:t>SQL query completion and correction</a:t>
            </a:r>
            <a:r>
              <a:rPr lang="zh-CN" altLang="en-US" sz="2400"/>
              <a:t>：输入</a:t>
            </a:r>
            <a:r>
              <a:rPr lang="en-US" altLang="zh-CN" sz="2400"/>
              <a:t>Dschema,SQL completion and correction </a:t>
            </a:r>
            <a:r>
              <a:rPr lang="zh-CN" altLang="en-US" sz="2400"/>
              <a:t>模块指挥</a:t>
            </a:r>
            <a:r>
              <a:rPr lang="en-US" altLang="zh-CN" sz="2400"/>
              <a:t>LLM</a:t>
            </a:r>
            <a:r>
              <a:rPr lang="zh-CN" altLang="en-US" sz="2400"/>
              <a:t>补充相关的缺失值输出最佳的</a:t>
            </a:r>
            <a:r>
              <a:rPr lang="en-US" altLang="zh-CN" sz="2400"/>
              <a:t>SQL</a:t>
            </a:r>
            <a:r>
              <a:rPr lang="zh-CN" altLang="en-US" sz="2400"/>
              <a:t>语句</a:t>
            </a:r>
            <a:endParaRPr lang="zh-CN" altLang="en-US" sz="24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60*129"/>
  <p:tag name="TABLE_ENDDRAG_RECT" val="154*131*760*129"/>
</p:tagLst>
</file>

<file path=ppt/tags/tag2.xml><?xml version="1.0" encoding="utf-8"?>
<p:tagLst xmlns:p="http://schemas.openxmlformats.org/presentationml/2006/main">
  <p:tag name="COMMONDATA" val="eyJoZGlkIjoiYTU1MzRhZmNhMDA4Mzk4Y2Q3ZGJiNWEzYTFjODJiZDYifQ=="/>
  <p:tag name="commondata" val="eyJoZGlkIjoiYzEzMDNlNWJhODE3YjJmNDI2ZDBiMTA4OTFkMDMzNzAifQ=="/>
</p:tagLst>
</file>

<file path=ppt/theme/theme1.xml><?xml version="1.0" encoding="utf-8"?>
<a:theme xmlns:a="http://schemas.openxmlformats.org/drawingml/2006/main" name="主题3">
  <a:themeElements>
    <a:clrScheme name="自定义 7">
      <a:dk1>
        <a:sysClr val="windowText" lastClr="000000"/>
      </a:dk1>
      <a:lt1>
        <a:sysClr val="window" lastClr="FFFFFF"/>
      </a:lt1>
      <a:dk2>
        <a:srgbClr val="005AD2"/>
      </a:dk2>
      <a:lt2>
        <a:srgbClr val="21307F"/>
      </a:lt2>
      <a:accent1>
        <a:srgbClr val="005AD2"/>
      </a:accent1>
      <a:accent2>
        <a:srgbClr val="21307F"/>
      </a:accent2>
      <a:accent3>
        <a:srgbClr val="C00000"/>
      </a:accent3>
      <a:accent4>
        <a:srgbClr val="FFCF0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gy2os0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</Template>
  <TotalTime>0</TotalTime>
  <Words>4532</Words>
  <Application>WPS 演示</Application>
  <PresentationFormat>宽屏</PresentationFormat>
  <Paragraphs>212</Paragraphs>
  <Slides>21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Times New Roman</vt:lpstr>
      <vt:lpstr>Wingdings</vt:lpstr>
      <vt:lpstr>Consolas</vt:lpstr>
      <vt:lpstr>Arial Unicode MS</vt:lpstr>
      <vt:lpstr>等线</vt:lpstr>
      <vt:lpstr>BatangChe</vt:lpstr>
      <vt:lpstr>Segoe Print</vt:lpstr>
      <vt:lpstr>主题3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张昱</dc:creator>
  <cp:lastModifiedBy>唱首rap给党听</cp:lastModifiedBy>
  <cp:revision>135</cp:revision>
  <dcterms:created xsi:type="dcterms:W3CDTF">2023-03-13T01:09:00Z</dcterms:created>
  <dcterms:modified xsi:type="dcterms:W3CDTF">2024-12-06T09:39:17Z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5C7695BE59F44FEFA411BEED71BA1DB5_12</vt:lpwstr>
  </property>
  <property fmtid="{D5CDD505-2E9C-101B-9397-08002B2CF9AE}" pid="3" name="KSOProductBuildVer">
    <vt:lpwstr>2052-12.1.0.19302</vt:lpwstr>
  </property>
</Properties>
</file>